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1599525" cy="1440021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linos Jones" initials="LJ" lastIdx="3" clrIdx="0">
    <p:extLst>
      <p:ext uri="{19B8F6BF-5375-455C-9EA6-DF929625EA0E}">
        <p15:presenceInfo xmlns:p15="http://schemas.microsoft.com/office/powerpoint/2012/main" userId="636f5b1640d7769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6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608013" y="744538"/>
            <a:ext cx="55832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02256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08013" y="744538"/>
            <a:ext cx="558165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65834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619965" y="2356703"/>
            <a:ext cx="18359596" cy="5013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99"/>
              <a:buFont typeface="Calibri"/>
              <a:buNone/>
              <a:defRPr sz="12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2699941" y="7563446"/>
            <a:ext cx="16199644" cy="3476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None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None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484968" y="766681"/>
            <a:ext cx="18629590" cy="2783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239"/>
              <a:buFont typeface="Calibri"/>
              <a:buNone/>
              <a:defRPr sz="92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6231362" y="-913004"/>
            <a:ext cx="9136803" cy="18629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601916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Char char="•"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864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863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1684103" y="4539736"/>
            <a:ext cx="12203515" cy="4657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239"/>
              <a:buFont typeface="Calibri"/>
              <a:buNone/>
              <a:defRPr sz="92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2234312" y="17336"/>
            <a:ext cx="12203515" cy="13702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601916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Char char="•"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864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863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1484968" y="766681"/>
            <a:ext cx="18629590" cy="2783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239"/>
              <a:buFont typeface="Calibri"/>
              <a:buNone/>
              <a:defRPr sz="92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1484968" y="3833390"/>
            <a:ext cx="18629590" cy="913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601916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Char char="•"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864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863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1473719" y="3590057"/>
            <a:ext cx="18629590" cy="5990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99"/>
              <a:buFont typeface="Calibri"/>
              <a:buNone/>
              <a:defRPr sz="12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1473719" y="9636813"/>
            <a:ext cx="18629590" cy="3150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None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rgbClr val="888888"/>
              </a:buClr>
              <a:buSzPts val="4200"/>
              <a:buFont typeface="Arial"/>
              <a:buNone/>
              <a:defRPr sz="4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rgbClr val="888888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rgbClr val="888888"/>
              </a:buClr>
              <a:buSzPts val="3360"/>
              <a:buFont typeface="Arial"/>
              <a:buNone/>
              <a:defRPr sz="335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rgbClr val="888888"/>
              </a:buClr>
              <a:buSzPts val="3360"/>
              <a:buFont typeface="Arial"/>
              <a:buNone/>
              <a:defRPr sz="335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rgbClr val="888888"/>
              </a:buClr>
              <a:buSzPts val="3360"/>
              <a:buFont typeface="Arial"/>
              <a:buNone/>
              <a:defRPr sz="335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rgbClr val="888888"/>
              </a:buClr>
              <a:buSzPts val="3360"/>
              <a:buFont typeface="Arial"/>
              <a:buNone/>
              <a:defRPr sz="335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rgbClr val="888888"/>
              </a:buClr>
              <a:buSzPts val="3360"/>
              <a:buFont typeface="Arial"/>
              <a:buNone/>
              <a:defRPr sz="335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rgbClr val="888888"/>
              </a:buClr>
              <a:buSzPts val="3360"/>
              <a:buFont typeface="Arial"/>
              <a:buNone/>
              <a:defRPr sz="335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1484968" y="766681"/>
            <a:ext cx="18629590" cy="2783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239"/>
              <a:buFont typeface="Calibri"/>
              <a:buNone/>
              <a:defRPr sz="92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1484967" y="3833390"/>
            <a:ext cx="9179798" cy="913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601916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Char char="•"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864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863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10934760" y="3833390"/>
            <a:ext cx="9179798" cy="913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601916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Char char="•"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864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863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1487781" y="766681"/>
            <a:ext cx="18629590" cy="2783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239"/>
              <a:buFont typeface="Calibri"/>
              <a:buNone/>
              <a:defRPr sz="92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1487783" y="3530053"/>
            <a:ext cx="9137610" cy="173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None/>
              <a:defRPr sz="504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None/>
              <a:defRPr sz="378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1487783" y="5260078"/>
            <a:ext cx="9137610" cy="7736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601916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Char char="•"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864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863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10934761" y="3530053"/>
            <a:ext cx="9182611" cy="173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None/>
              <a:defRPr sz="504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None/>
              <a:defRPr sz="378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10934761" y="5260078"/>
            <a:ext cx="9182611" cy="7736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601916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Char char="•"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864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863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484968" y="766681"/>
            <a:ext cx="18629590" cy="2783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239"/>
              <a:buFont typeface="Calibri"/>
              <a:buNone/>
              <a:defRPr sz="92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1487781" y="960014"/>
            <a:ext cx="6966409" cy="336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19"/>
              <a:buFont typeface="Calibri"/>
              <a:buNone/>
              <a:defRPr sz="67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9182611" y="2073367"/>
            <a:ext cx="10934760" cy="10233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655256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19"/>
              <a:buFont typeface="Arial"/>
              <a:buChar char="•"/>
              <a:defRPr sz="67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01916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Char char="•"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4863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1487781" y="4320064"/>
            <a:ext cx="6966409" cy="800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None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487781" y="960014"/>
            <a:ext cx="6966409" cy="336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19"/>
              <a:buFont typeface="Calibri"/>
              <a:buNone/>
              <a:defRPr sz="67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9182611" y="2073367"/>
            <a:ext cx="10934760" cy="10233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19"/>
              <a:buFont typeface="Arial"/>
              <a:buNone/>
              <a:defRPr sz="67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None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None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487781" y="4320064"/>
            <a:ext cx="6966409" cy="800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None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84968" y="766681"/>
            <a:ext cx="18629590" cy="2783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239"/>
              <a:buFont typeface="Calibri"/>
              <a:buNone/>
              <a:defRPr sz="92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84968" y="3833390"/>
            <a:ext cx="18629590" cy="913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601916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Arial"/>
              <a:buChar char="•"/>
              <a:defRPr sz="587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864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5040"/>
              <a:buFont typeface="Arial"/>
              <a:buChar char="•"/>
              <a:defRPr sz="5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9530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863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8629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780"/>
              <a:buFont typeface="Arial"/>
              <a:buChar char="•"/>
              <a:defRPr sz="37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1484967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7154843" y="13346867"/>
            <a:ext cx="7289840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15254666" y="13346867"/>
            <a:ext cx="4859893" cy="766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20"/>
              <a:buFont typeface="Arial"/>
              <a:buNone/>
              <a:defRPr sz="25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8766261" y="7051915"/>
            <a:ext cx="3448249" cy="2805027"/>
          </a:xfrm>
          <a:prstGeom prst="roundRect">
            <a:avLst>
              <a:gd name="adj" fmla="val 16667"/>
            </a:avLst>
          </a:prstGeom>
          <a:solidFill>
            <a:srgbClr val="ED7D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Gweithgareddau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Dod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â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phobl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chymunedau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ei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gilydd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ymgyrchu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dros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faterion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Dylanwadu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cyrff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cyhoeddus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fabwysiadu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polisïau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sy’n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gyfrifol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lefel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GB" sz="160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yd-eang</a:t>
            </a:r>
            <a:r>
              <a:rPr lang="en-GB" sz="16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GB" sz="1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Dathlu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Cymru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cenedl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sy’n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gyfrifol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lefel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yd-eang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995075" y="8165607"/>
            <a:ext cx="3863100" cy="55614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ED0D6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dirty="0" err="1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Cyd-destun</a:t>
            </a:r>
            <a:r>
              <a:rPr lang="en-GB" sz="1800" b="1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en-GB" sz="1800" b="1" dirty="0" err="1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cyffredinol</a:t>
            </a:r>
            <a:endParaRPr sz="1800" b="0" i="0" u="none" strike="noStrike" cap="none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SzPts val="1800"/>
            </a:pPr>
            <a:r>
              <a:rPr lang="en-GB" dirty="0" err="1" smtClean="0"/>
              <a:t>Nid</a:t>
            </a:r>
            <a:r>
              <a:rPr lang="en-GB" dirty="0" smtClean="0"/>
              <a:t> </a:t>
            </a:r>
            <a:r>
              <a:rPr lang="en-GB" dirty="0" err="1" smtClean="0"/>
              <a:t>yw</a:t>
            </a:r>
            <a:r>
              <a:rPr lang="en-GB" b="1" dirty="0" smtClean="0"/>
              <a:t> </a:t>
            </a:r>
            <a:r>
              <a:rPr lang="en-GB" b="1" dirty="0" err="1" smtClean="0"/>
              <a:t>pobl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barod</a:t>
            </a:r>
            <a:r>
              <a:rPr lang="en-GB" dirty="0" smtClean="0"/>
              <a:t> bob </a:t>
            </a:r>
            <a:r>
              <a:rPr lang="en-GB" dirty="0" err="1" smtClean="0"/>
              <a:t>amser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gymryd</a:t>
            </a:r>
            <a:r>
              <a:rPr lang="en-GB" dirty="0" smtClean="0"/>
              <a:t> </a:t>
            </a:r>
            <a:r>
              <a:rPr lang="en-GB" dirty="0" err="1" smtClean="0"/>
              <a:t>rhan</a:t>
            </a:r>
            <a:r>
              <a:rPr lang="en-GB" dirty="0" smtClean="0"/>
              <a:t> </a:t>
            </a:r>
            <a:r>
              <a:rPr lang="en-GB" dirty="0" err="1" smtClean="0"/>
              <a:t>mewn</a:t>
            </a:r>
            <a:r>
              <a:rPr lang="en-GB" dirty="0" smtClean="0"/>
              <a:t> </a:t>
            </a:r>
            <a:r>
              <a:rPr lang="en-GB" dirty="0" err="1" smtClean="0"/>
              <a:t>cymdeithas</a:t>
            </a:r>
            <a:r>
              <a:rPr lang="en-GB" dirty="0" smtClean="0"/>
              <a:t> </a:t>
            </a:r>
            <a:r>
              <a:rPr lang="en-GB" dirty="0" err="1" smtClean="0"/>
              <a:t>fyd-eang</a:t>
            </a:r>
            <a:r>
              <a:rPr lang="en-GB" dirty="0" smtClean="0"/>
              <a:t>, </a:t>
            </a:r>
            <a:r>
              <a:rPr lang="en-GB" dirty="0" err="1" smtClean="0"/>
              <a:t>nid</a:t>
            </a:r>
            <a:r>
              <a:rPr lang="en-GB" dirty="0" smtClean="0"/>
              <a:t> </a:t>
            </a:r>
            <a:r>
              <a:rPr lang="en-GB" dirty="0" err="1" smtClean="0"/>
              <a:t>yw</a:t>
            </a:r>
            <a:r>
              <a:rPr lang="en-GB" dirty="0" smtClean="0"/>
              <a:t> </a:t>
            </a:r>
            <a:r>
              <a:rPr lang="en-GB" dirty="0" err="1" smtClean="0"/>
              <a:t>pawb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rhannu’r</a:t>
            </a:r>
            <a:r>
              <a:rPr lang="en-GB" dirty="0" smtClean="0"/>
              <a:t> </a:t>
            </a:r>
            <a:r>
              <a:rPr lang="en-GB" dirty="0" err="1" smtClean="0"/>
              <a:t>gwerthoedd</a:t>
            </a:r>
            <a:r>
              <a:rPr lang="en-GB" dirty="0" smtClean="0"/>
              <a:t> o </a:t>
            </a:r>
            <a:r>
              <a:rPr lang="en-GB" dirty="0" err="1"/>
              <a:t>g</a:t>
            </a:r>
            <a:r>
              <a:rPr lang="en-GB" dirty="0" err="1" smtClean="0"/>
              <a:t>ynhwysiant</a:t>
            </a:r>
            <a:r>
              <a:rPr lang="en-GB" dirty="0" smtClean="0"/>
              <a:t>, </a:t>
            </a:r>
            <a:r>
              <a:rPr lang="en-GB" dirty="0" err="1" smtClean="0"/>
              <a:t>goddefgarwch</a:t>
            </a:r>
            <a:r>
              <a:rPr lang="en-GB" dirty="0" smtClean="0"/>
              <a:t>, parch a </a:t>
            </a:r>
            <a:r>
              <a:rPr lang="en-GB" dirty="0" err="1" smtClean="0"/>
              <a:t>chydweithredu</a:t>
            </a:r>
            <a:r>
              <a:rPr lang="en-GB" dirty="0" smtClean="0"/>
              <a:t>, ac </a:t>
            </a:r>
            <a:r>
              <a:rPr lang="en-GB" dirty="0" err="1" smtClean="0"/>
              <a:t>efallai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fydd</a:t>
            </a:r>
            <a:r>
              <a:rPr lang="en-GB" dirty="0" smtClean="0"/>
              <a:t> </a:t>
            </a:r>
            <a:r>
              <a:rPr lang="en-GB" dirty="0" err="1" smtClean="0"/>
              <a:t>ganddynt</a:t>
            </a:r>
            <a:r>
              <a:rPr lang="en-GB" dirty="0" smtClean="0"/>
              <a:t> </a:t>
            </a:r>
            <a:r>
              <a:rPr lang="en-GB" dirty="0" err="1" smtClean="0"/>
              <a:t>lawer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gyffredin</a:t>
            </a:r>
            <a:r>
              <a:rPr lang="en-GB" dirty="0" smtClean="0"/>
              <a:t>. </a:t>
            </a:r>
            <a:r>
              <a:rPr lang="en-GB" dirty="0" err="1" smtClean="0"/>
              <a:t>Ond</a:t>
            </a:r>
            <a:r>
              <a:rPr lang="en-GB" dirty="0" smtClean="0"/>
              <a:t> </a:t>
            </a:r>
            <a:r>
              <a:rPr lang="en-GB" dirty="0" err="1" smtClean="0"/>
              <a:t>mae</a:t>
            </a:r>
            <a:r>
              <a:rPr lang="en-GB" dirty="0" smtClean="0"/>
              <a:t> </a:t>
            </a:r>
            <a:r>
              <a:rPr lang="en-GB" dirty="0" err="1" smtClean="0"/>
              <a:t>pobl</a:t>
            </a:r>
            <a:r>
              <a:rPr lang="en-GB" dirty="0" smtClean="0"/>
              <a:t> </a:t>
            </a:r>
            <a:r>
              <a:rPr lang="en-GB" dirty="0" err="1" smtClean="0"/>
              <a:t>angerddol</a:t>
            </a:r>
            <a:r>
              <a:rPr lang="en-GB" dirty="0" smtClean="0"/>
              <a:t>, </a:t>
            </a:r>
            <a:r>
              <a:rPr lang="en-GB" dirty="0" err="1" smtClean="0"/>
              <a:t>ymgysylltiol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draws </a:t>
            </a:r>
            <a:r>
              <a:rPr lang="en-GB" dirty="0" err="1" smtClean="0"/>
              <a:t>Cymru</a:t>
            </a:r>
            <a:r>
              <a:rPr lang="en-GB" dirty="0" smtClean="0"/>
              <a:t> </a:t>
            </a:r>
            <a:r>
              <a:rPr lang="en-GB" dirty="0" err="1" smtClean="0"/>
              <a:t>hefyd</a:t>
            </a:r>
            <a:r>
              <a:rPr lang="en-GB" dirty="0" smtClean="0"/>
              <a:t>, </a:t>
            </a:r>
            <a:r>
              <a:rPr lang="en-GB" dirty="0" err="1" smtClean="0"/>
              <a:t>sy’n</a:t>
            </a:r>
            <a:r>
              <a:rPr lang="en-GB" dirty="0" smtClean="0"/>
              <a:t> </a:t>
            </a:r>
            <a:r>
              <a:rPr lang="en-GB" dirty="0" err="1" smtClean="0"/>
              <a:t>ymdrechu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wneud</a:t>
            </a:r>
            <a:r>
              <a:rPr lang="en-GB" dirty="0" smtClean="0"/>
              <a:t> </a:t>
            </a:r>
            <a:r>
              <a:rPr lang="en-GB" dirty="0" err="1" smtClean="0"/>
              <a:t>gwahaniaeth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Mae </a:t>
            </a:r>
            <a:r>
              <a:rPr lang="en-GB" dirty="0" err="1" smtClean="0"/>
              <a:t>prinder</a:t>
            </a:r>
            <a:r>
              <a:rPr lang="en-GB" dirty="0" smtClean="0"/>
              <a:t> </a:t>
            </a:r>
            <a:r>
              <a:rPr lang="en-GB" dirty="0" err="1" smtClean="0"/>
              <a:t>cyfleoedd</a:t>
            </a:r>
            <a:r>
              <a:rPr lang="en-GB" dirty="0" smtClean="0"/>
              <a:t> </a:t>
            </a:r>
            <a:r>
              <a:rPr lang="en-GB" dirty="0" err="1" smtClean="0"/>
              <a:t>mewn</a:t>
            </a:r>
            <a:r>
              <a:rPr lang="en-GB" dirty="0" smtClean="0"/>
              <a:t> </a:t>
            </a:r>
            <a:r>
              <a:rPr lang="en-GB" b="1" dirty="0" err="1" smtClean="0"/>
              <a:t>cymunedau</a:t>
            </a:r>
            <a:r>
              <a:rPr lang="en-GB" b="1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weithredu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faterion</a:t>
            </a:r>
            <a:r>
              <a:rPr lang="en-GB" dirty="0" smtClean="0"/>
              <a:t> </a:t>
            </a:r>
            <a:r>
              <a:rPr lang="en-GB" dirty="0" err="1" smtClean="0"/>
              <a:t>byd-eang</a:t>
            </a:r>
            <a:r>
              <a:rPr lang="en-GB" dirty="0" smtClean="0"/>
              <a:t> </a:t>
            </a:r>
            <a:r>
              <a:rPr lang="en-GB" dirty="0" err="1" smtClean="0"/>
              <a:t>gyda’i</a:t>
            </a:r>
            <a:r>
              <a:rPr lang="en-GB" dirty="0" smtClean="0"/>
              <a:t> </a:t>
            </a:r>
            <a:r>
              <a:rPr lang="en-GB" dirty="0" err="1" smtClean="0"/>
              <a:t>gilydd</a:t>
            </a:r>
            <a:r>
              <a:rPr lang="en-GB" dirty="0" smtClean="0"/>
              <a:t>, </a:t>
            </a:r>
            <a:r>
              <a:rPr lang="en-GB" dirty="0" err="1" smtClean="0"/>
              <a:t>ond</a:t>
            </a:r>
            <a:r>
              <a:rPr lang="en-GB" dirty="0" smtClean="0"/>
              <a:t> </a:t>
            </a:r>
            <a:r>
              <a:rPr lang="en-GB" dirty="0" err="1" smtClean="0"/>
              <a:t>ceir</a:t>
            </a:r>
            <a:r>
              <a:rPr lang="en-GB" dirty="0" smtClean="0"/>
              <a:t> </a:t>
            </a:r>
            <a:r>
              <a:rPr lang="en-GB" dirty="0" err="1" smtClean="0"/>
              <a:t>enghreifftiau</a:t>
            </a:r>
            <a:r>
              <a:rPr lang="en-GB" dirty="0" smtClean="0"/>
              <a:t> </a:t>
            </a:r>
            <a:r>
              <a:rPr lang="en-GB" dirty="0" err="1" smtClean="0"/>
              <a:t>gwych</a:t>
            </a:r>
            <a:r>
              <a:rPr lang="en-GB" dirty="0" smtClean="0"/>
              <a:t> o </a:t>
            </a:r>
            <a:r>
              <a:rPr lang="en-GB" dirty="0" err="1" smtClean="0"/>
              <a:t>arfer</a:t>
            </a:r>
            <a:r>
              <a:rPr lang="en-GB" dirty="0" smtClean="0"/>
              <a:t> da </a:t>
            </a:r>
            <a:r>
              <a:rPr lang="en-GB" dirty="0" err="1" smtClean="0"/>
              <a:t>lle</a:t>
            </a:r>
            <a:r>
              <a:rPr lang="en-GB" dirty="0" smtClean="0"/>
              <a:t> </a:t>
            </a:r>
            <a:r>
              <a:rPr lang="en-GB" dirty="0" err="1" smtClean="0"/>
              <a:t>mae</a:t>
            </a:r>
            <a:r>
              <a:rPr lang="en-GB" dirty="0" smtClean="0"/>
              <a:t> </a:t>
            </a:r>
            <a:r>
              <a:rPr lang="en-GB" dirty="0" err="1" smtClean="0"/>
              <a:t>cymunedau</a:t>
            </a:r>
            <a:r>
              <a:rPr lang="en-GB" dirty="0" smtClean="0"/>
              <a:t> </a:t>
            </a:r>
            <a:r>
              <a:rPr lang="en-GB" dirty="0" err="1" smtClean="0"/>
              <a:t>wedi</a:t>
            </a:r>
            <a:r>
              <a:rPr lang="en-GB" dirty="0" smtClean="0"/>
              <a:t> </a:t>
            </a:r>
            <a:r>
              <a:rPr lang="en-GB" dirty="0" err="1" smtClean="0"/>
              <a:t>goresgyn</a:t>
            </a:r>
            <a:r>
              <a:rPr lang="en-GB" dirty="0" smtClean="0"/>
              <a:t> </a:t>
            </a:r>
            <a:r>
              <a:rPr lang="en-GB" dirty="0" err="1" smtClean="0"/>
              <a:t>rhwystrau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weithredu</a:t>
            </a:r>
            <a:r>
              <a:rPr lang="en-GB" dirty="0" smtClean="0"/>
              <a:t> </a:t>
            </a:r>
            <a:r>
              <a:rPr lang="en-GB" dirty="0" err="1" smtClean="0"/>
              <a:t>gyda'i</a:t>
            </a:r>
            <a:r>
              <a:rPr lang="en-GB" dirty="0" smtClean="0"/>
              <a:t> </a:t>
            </a:r>
            <a:r>
              <a:rPr lang="en-GB" dirty="0" err="1" smtClean="0"/>
              <a:t>gilydd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Efallai</a:t>
            </a:r>
            <a:r>
              <a:rPr lang="en-GB" dirty="0" smtClean="0"/>
              <a:t> bod </a:t>
            </a:r>
            <a:r>
              <a:rPr lang="en-GB" dirty="0" err="1" smtClean="0"/>
              <a:t>diffyg</a:t>
            </a:r>
            <a:r>
              <a:rPr lang="en-GB" dirty="0" smtClean="0"/>
              <a:t> </a:t>
            </a:r>
            <a:r>
              <a:rPr lang="en-GB" dirty="0" err="1" smtClean="0"/>
              <a:t>cyfleoedd</a:t>
            </a:r>
            <a:r>
              <a:rPr lang="en-GB" dirty="0" smtClean="0"/>
              <a:t> </a:t>
            </a:r>
            <a:r>
              <a:rPr lang="en-GB" dirty="0" err="1" smtClean="0"/>
              <a:t>mewn</a:t>
            </a:r>
            <a:r>
              <a:rPr lang="en-GB" dirty="0" smtClean="0"/>
              <a:t> </a:t>
            </a:r>
            <a:r>
              <a:rPr lang="en-GB" b="1" dirty="0" err="1" smtClean="0"/>
              <a:t>cymdeithasau</a:t>
            </a:r>
            <a:r>
              <a:rPr lang="en-GB" b="1" dirty="0" smtClean="0"/>
              <a:t> a </a:t>
            </a:r>
            <a:r>
              <a:rPr lang="en-GB" b="1" dirty="0" err="1" smtClean="0"/>
              <a:t>sefydliadau</a:t>
            </a:r>
            <a:r>
              <a:rPr lang="en-GB" b="1" dirty="0" smtClean="0"/>
              <a:t> </a:t>
            </a:r>
            <a:r>
              <a:rPr lang="en-GB" b="1" dirty="0" err="1" smtClean="0"/>
              <a:t>yng</a:t>
            </a:r>
            <a:r>
              <a:rPr lang="en-GB" b="1" dirty="0" smtClean="0"/>
              <a:t> </a:t>
            </a:r>
            <a:r>
              <a:rPr lang="en-GB" b="1" dirty="0" err="1" smtClean="0"/>
              <a:t>Nghymru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bobl</a:t>
            </a:r>
            <a:r>
              <a:rPr lang="en-GB" dirty="0" smtClean="0"/>
              <a:t> </a:t>
            </a:r>
            <a:r>
              <a:rPr lang="en-GB" dirty="0" err="1" smtClean="0"/>
              <a:t>fod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ddinasyddion</a:t>
            </a:r>
            <a:r>
              <a:rPr lang="en-GB" dirty="0" smtClean="0"/>
              <a:t> </a:t>
            </a:r>
            <a:r>
              <a:rPr lang="en-GB" dirty="0" err="1" smtClean="0"/>
              <a:t>byd-eang</a:t>
            </a:r>
            <a:r>
              <a:rPr lang="en-GB" dirty="0" smtClean="0"/>
              <a:t>, </a:t>
            </a:r>
            <a:r>
              <a:rPr lang="en-GB" dirty="0" err="1" smtClean="0"/>
              <a:t>ond</a:t>
            </a:r>
            <a:r>
              <a:rPr lang="en-GB" dirty="0" smtClean="0"/>
              <a:t> </a:t>
            </a:r>
            <a:r>
              <a:rPr lang="en-GB" dirty="0" err="1" smtClean="0"/>
              <a:t>mae</a:t>
            </a:r>
            <a:r>
              <a:rPr lang="en-GB" dirty="0" smtClean="0"/>
              <a:t> </a:t>
            </a:r>
            <a:r>
              <a:rPr lang="en-GB" dirty="0" err="1" smtClean="0"/>
              <a:t>Deddf</a:t>
            </a:r>
            <a:r>
              <a:rPr lang="en-GB" dirty="0" smtClean="0"/>
              <a:t> </a:t>
            </a:r>
            <a:r>
              <a:rPr lang="en-GB" dirty="0" err="1" smtClean="0"/>
              <a:t>Llesiant</a:t>
            </a:r>
            <a:r>
              <a:rPr lang="en-GB" dirty="0" smtClean="0"/>
              <a:t> </a:t>
            </a:r>
            <a:r>
              <a:rPr lang="en-GB" dirty="0" err="1" smtClean="0"/>
              <a:t>Cenedlaethau’r</a:t>
            </a:r>
            <a:r>
              <a:rPr lang="en-GB" dirty="0" smtClean="0"/>
              <a:t> </a:t>
            </a:r>
            <a:r>
              <a:rPr lang="en-GB" dirty="0" err="1" smtClean="0"/>
              <a:t>Dyfodol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ysgogi</a:t>
            </a:r>
            <a:r>
              <a:rPr lang="en-GB" dirty="0" smtClean="0"/>
              <a:t> </a:t>
            </a:r>
            <a:r>
              <a:rPr lang="en-GB" dirty="0" err="1" smtClean="0"/>
              <a:t>newid</a:t>
            </a:r>
            <a:r>
              <a:rPr lang="en-GB" dirty="0" smtClean="0"/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5050478" y="2572864"/>
            <a:ext cx="10706858" cy="35871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C0D0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16286113" y="2572864"/>
            <a:ext cx="4185000" cy="109665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ED0D6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GB" dirty="0"/>
              <a:t> </a:t>
            </a:r>
          </a:p>
          <a:p>
            <a:r>
              <a:rPr lang="en-GB" b="1" dirty="0"/>
              <a:t>Mae WCIA </a:t>
            </a:r>
            <a:r>
              <a:rPr lang="en-GB" b="1" dirty="0" err="1"/>
              <a:t>yn</a:t>
            </a:r>
            <a:r>
              <a:rPr lang="en-GB" b="1" dirty="0"/>
              <a:t> </a:t>
            </a:r>
            <a:r>
              <a:rPr lang="en-GB" b="1" dirty="0" err="1"/>
              <a:t>cefnogi’r</a:t>
            </a:r>
            <a:r>
              <a:rPr lang="en-GB" b="1" dirty="0"/>
              <a:t> </a:t>
            </a:r>
            <a:r>
              <a:rPr lang="en-GB" b="1" dirty="0" err="1"/>
              <a:t>canlynol</a:t>
            </a:r>
            <a:r>
              <a:rPr lang="en-GB" b="1" dirty="0"/>
              <a:t>:</a:t>
            </a:r>
            <a:endParaRPr lang="en-GB" dirty="0"/>
          </a:p>
          <a:p>
            <a:pPr lvl="0"/>
            <a:endParaRPr lang="en-GB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 err="1" smtClean="0"/>
              <a:t>Creu</a:t>
            </a:r>
            <a:r>
              <a:rPr lang="en-GB" b="1" dirty="0" smtClean="0"/>
              <a:t> </a:t>
            </a:r>
            <a:r>
              <a:rPr lang="en-GB" b="1" dirty="0" err="1"/>
              <a:t>Cymru</a:t>
            </a:r>
            <a:r>
              <a:rPr lang="en-GB" b="1" dirty="0"/>
              <a:t> </a:t>
            </a:r>
            <a:r>
              <a:rPr lang="en-GB" b="1" dirty="0" err="1"/>
              <a:t>groesawgar</a:t>
            </a: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 err="1"/>
              <a:t>Creu</a:t>
            </a:r>
            <a:r>
              <a:rPr lang="en-GB" b="1" dirty="0"/>
              <a:t> </a:t>
            </a:r>
            <a:r>
              <a:rPr lang="en-GB" b="1" dirty="0" err="1"/>
              <a:t>Cymru</a:t>
            </a:r>
            <a:r>
              <a:rPr lang="en-GB" b="1" dirty="0"/>
              <a:t> </a:t>
            </a:r>
            <a:r>
              <a:rPr lang="en-GB" b="1" dirty="0" err="1"/>
              <a:t>sy’n</a:t>
            </a:r>
            <a:r>
              <a:rPr lang="en-GB" b="1" dirty="0"/>
              <a:t> </a:t>
            </a:r>
            <a:r>
              <a:rPr lang="en-GB" b="1" dirty="0" err="1"/>
              <a:t>edrych</a:t>
            </a:r>
            <a:r>
              <a:rPr lang="en-GB" b="1" dirty="0"/>
              <a:t> </a:t>
            </a:r>
            <a:r>
              <a:rPr lang="en-GB" b="1" dirty="0" err="1"/>
              <a:t>tuag</a:t>
            </a:r>
            <a:r>
              <a:rPr lang="en-GB" b="1" dirty="0"/>
              <a:t> </a:t>
            </a:r>
            <a:r>
              <a:rPr lang="en-GB" b="1" dirty="0" err="1"/>
              <a:t>allan</a:t>
            </a: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 err="1"/>
              <a:t>Pobl</a:t>
            </a:r>
            <a:r>
              <a:rPr lang="en-GB" b="1" dirty="0"/>
              <a:t> a </a:t>
            </a:r>
            <a:r>
              <a:rPr lang="en-GB" b="1" dirty="0" err="1"/>
              <a:t>chymunedau</a:t>
            </a:r>
            <a:r>
              <a:rPr lang="en-GB" b="1" dirty="0"/>
              <a:t> </a:t>
            </a:r>
            <a:r>
              <a:rPr lang="en-GB" b="1" dirty="0" err="1"/>
              <a:t>yng</a:t>
            </a:r>
            <a:r>
              <a:rPr lang="en-GB" b="1" dirty="0"/>
              <a:t> </a:t>
            </a:r>
            <a:r>
              <a:rPr lang="en-GB" b="1" dirty="0" err="1"/>
              <a:t>Nghymru</a:t>
            </a:r>
            <a:r>
              <a:rPr lang="en-GB" b="1" dirty="0"/>
              <a:t> </a:t>
            </a:r>
            <a:r>
              <a:rPr lang="en-GB" b="1" dirty="0" err="1"/>
              <a:t>sy’n</a:t>
            </a:r>
            <a:r>
              <a:rPr lang="en-GB" b="1" dirty="0"/>
              <a:t> </a:t>
            </a:r>
            <a:r>
              <a:rPr lang="en-GB" b="1" dirty="0" err="1"/>
              <a:t>gwneud</a:t>
            </a:r>
            <a:r>
              <a:rPr lang="en-GB" b="1" dirty="0"/>
              <a:t> </a:t>
            </a:r>
            <a:r>
              <a:rPr lang="en-GB" b="1" dirty="0" err="1"/>
              <a:t>gwahaniaeth</a:t>
            </a:r>
            <a:r>
              <a:rPr lang="en-GB" b="1" dirty="0"/>
              <a:t> </a:t>
            </a:r>
            <a:r>
              <a:rPr lang="en-GB" b="1" dirty="0" err="1"/>
              <a:t>ar</a:t>
            </a:r>
            <a:r>
              <a:rPr lang="en-GB" b="1" dirty="0"/>
              <a:t> y </a:t>
            </a:r>
            <a:r>
              <a:rPr lang="en-GB" b="1" dirty="0" err="1"/>
              <a:t>materion</a:t>
            </a:r>
            <a:r>
              <a:rPr lang="en-GB" b="1" dirty="0"/>
              <a:t> </a:t>
            </a:r>
            <a:r>
              <a:rPr lang="en-GB" b="1" dirty="0" err="1"/>
              <a:t>byd-eang</a:t>
            </a:r>
            <a:r>
              <a:rPr lang="en-GB" b="1" dirty="0"/>
              <a:t> </a:t>
            </a:r>
            <a:r>
              <a:rPr lang="en-GB" b="1" dirty="0" err="1"/>
              <a:t>sy’n</a:t>
            </a:r>
            <a:r>
              <a:rPr lang="en-GB" b="1" dirty="0"/>
              <a:t> </a:t>
            </a:r>
            <a:r>
              <a:rPr lang="en-GB" b="1" dirty="0" err="1"/>
              <a:t>bwysig</a:t>
            </a:r>
            <a:r>
              <a:rPr lang="en-GB" b="1" dirty="0"/>
              <a:t> </a:t>
            </a:r>
            <a:r>
              <a:rPr lang="en-GB" b="1" dirty="0" err="1"/>
              <a:t>iddyn</a:t>
            </a:r>
            <a:r>
              <a:rPr lang="en-GB" b="1" dirty="0"/>
              <a:t> </a:t>
            </a:r>
            <a:r>
              <a:rPr lang="en-GB" b="1" dirty="0" err="1"/>
              <a:t>nhw</a:t>
            </a: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 err="1"/>
              <a:t>Darparu</a:t>
            </a:r>
            <a:r>
              <a:rPr lang="en-GB" b="1" dirty="0"/>
              <a:t> </a:t>
            </a:r>
            <a:r>
              <a:rPr lang="en-GB" b="1" dirty="0" err="1"/>
              <a:t>llais</a:t>
            </a:r>
            <a:r>
              <a:rPr lang="en-GB" b="1" dirty="0"/>
              <a:t> </a:t>
            </a:r>
            <a:r>
              <a:rPr lang="en-GB" b="1" dirty="0" err="1"/>
              <a:t>unigryw</a:t>
            </a:r>
            <a:r>
              <a:rPr lang="en-GB" b="1" dirty="0"/>
              <a:t> o </a:t>
            </a:r>
            <a:r>
              <a:rPr lang="en-GB" b="1" dirty="0" err="1"/>
              <a:t>Gymru</a:t>
            </a:r>
            <a:r>
              <a:rPr lang="en-GB" b="1" dirty="0"/>
              <a:t> </a:t>
            </a:r>
            <a:r>
              <a:rPr lang="en-GB" b="1" dirty="0" err="1"/>
              <a:t>ar</a:t>
            </a:r>
            <a:r>
              <a:rPr lang="en-GB" b="1" dirty="0"/>
              <a:t> </a:t>
            </a:r>
            <a:r>
              <a:rPr lang="en-GB" b="1" dirty="0" err="1"/>
              <a:t>faterion</a:t>
            </a:r>
            <a:r>
              <a:rPr lang="en-GB" b="1" dirty="0"/>
              <a:t> </a:t>
            </a:r>
            <a:r>
              <a:rPr lang="en-GB" b="1" dirty="0" err="1"/>
              <a:t>rhyngwladol</a:t>
            </a:r>
            <a:r>
              <a:rPr lang="en-GB" b="1" dirty="0"/>
              <a:t> </a:t>
            </a: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 err="1"/>
              <a:t>Darparu</a:t>
            </a:r>
            <a:r>
              <a:rPr lang="en-GB" b="1" dirty="0"/>
              <a:t> </a:t>
            </a:r>
            <a:r>
              <a:rPr lang="en-GB" b="1" dirty="0" err="1"/>
              <a:t>dealltwriaeth</a:t>
            </a:r>
            <a:r>
              <a:rPr lang="en-GB" b="1" dirty="0"/>
              <a:t> ac </a:t>
            </a:r>
            <a:r>
              <a:rPr lang="en-GB" b="1" dirty="0" err="1"/>
              <a:t>ymrwymiad</a:t>
            </a:r>
            <a:r>
              <a:rPr lang="en-GB" b="1" dirty="0"/>
              <a:t> </a:t>
            </a:r>
            <a:r>
              <a:rPr lang="en-GB" b="1" dirty="0" err="1"/>
              <a:t>mewn</a:t>
            </a:r>
            <a:r>
              <a:rPr lang="en-GB" b="1" dirty="0"/>
              <a:t> </a:t>
            </a:r>
            <a:r>
              <a:rPr lang="en-GB" b="1" dirty="0" err="1"/>
              <a:t>perthynas</a:t>
            </a:r>
            <a:r>
              <a:rPr lang="en-GB" b="1" dirty="0"/>
              <a:t> â </a:t>
            </a:r>
            <a:r>
              <a:rPr lang="en-GB" b="1" dirty="0" err="1"/>
              <a:t>hawliau</a:t>
            </a:r>
            <a:r>
              <a:rPr lang="en-GB" b="1" dirty="0"/>
              <a:t> </a:t>
            </a:r>
            <a:r>
              <a:rPr lang="en-GB" b="1" dirty="0" err="1"/>
              <a:t>dynol</a:t>
            </a:r>
            <a:r>
              <a:rPr lang="en-GB" b="1" dirty="0"/>
              <a:t> a </a:t>
            </a:r>
            <a:r>
              <a:rPr lang="en-GB" b="1" dirty="0" err="1"/>
              <a:t>heddwch</a:t>
            </a:r>
            <a:endParaRPr lang="en-GB" dirty="0"/>
          </a:p>
          <a:p>
            <a:r>
              <a:rPr lang="en-GB" dirty="0"/>
              <a:t> </a:t>
            </a:r>
          </a:p>
        </p:txBody>
      </p:sp>
      <p:sp>
        <p:nvSpPr>
          <p:cNvPr id="88" name="Google Shape;88;p13"/>
          <p:cNvSpPr/>
          <p:nvPr/>
        </p:nvSpPr>
        <p:spPr>
          <a:xfrm>
            <a:off x="5599206" y="2724510"/>
            <a:ext cx="8254500" cy="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1800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Cyflwyno</a:t>
            </a:r>
            <a:r>
              <a:rPr lang="en-GB" sz="1800" b="0" i="0" u="none" strike="noStrike" cap="none" dirty="0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000" b="1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dysgu</a:t>
            </a:r>
            <a:r>
              <a:rPr lang="en-GB" sz="3000" b="1" dirty="0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000" b="1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sz="1800" b="1" i="0" u="none" strike="noStrike" cap="none" dirty="0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sy’n</a:t>
            </a:r>
            <a:r>
              <a:rPr lang="en-GB" sz="1800" dirty="0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paratoi</a:t>
            </a:r>
            <a:r>
              <a:rPr lang="en-GB" sz="1800" dirty="0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 Cymru </a:t>
            </a:r>
            <a:r>
              <a:rPr lang="en-GB" sz="1800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ar</a:t>
            </a:r>
            <a:r>
              <a:rPr lang="en-GB" sz="1800" dirty="0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gyfer</a:t>
            </a:r>
            <a:r>
              <a:rPr lang="en-GB" sz="1800" dirty="0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ein</a:t>
            </a:r>
            <a:r>
              <a:rPr lang="en-GB" sz="1800" dirty="0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dyfodol</a:t>
            </a:r>
            <a:r>
              <a:rPr lang="en-GB" sz="1800" dirty="0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GB" sz="1800" dirty="0" err="1">
                <a:solidFill>
                  <a:srgbClr val="C0D033"/>
                </a:solidFill>
                <a:latin typeface="Calibri"/>
                <a:ea typeface="Calibri"/>
                <a:cs typeface="Calibri"/>
                <a:sym typeface="Calibri"/>
              </a:rPr>
              <a:t>rennir</a:t>
            </a:r>
            <a:endParaRPr sz="3000" b="1" i="0" u="none" strike="noStrike" cap="none" dirty="0">
              <a:solidFill>
                <a:srgbClr val="C0D0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5599205" y="6445638"/>
            <a:ext cx="9994595" cy="52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1800" dirty="0" err="1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Ysbrydoli</a:t>
            </a:r>
            <a:r>
              <a:rPr lang="en-GB" sz="1800" b="0" i="0" u="none" strike="noStrike" cap="none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000" b="1" i="0" u="none" strike="noStrike" cap="none" dirty="0" err="1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gweithredu</a:t>
            </a:r>
            <a:r>
              <a:rPr lang="en-GB" sz="3000" b="1" i="0" u="none" strike="noStrike" cap="none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000" b="1" i="0" u="none" strike="noStrike" cap="none" dirty="0" err="1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sz="3000" b="1" i="0" u="none" strike="noStrike" cap="none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mewn</a:t>
            </a:r>
            <a:r>
              <a:rPr lang="en-GB" sz="1800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cymunedau</a:t>
            </a:r>
            <a:r>
              <a:rPr lang="en-GB" sz="1800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GB" sz="1800" dirty="0" err="1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sefydliadau</a:t>
            </a:r>
            <a:r>
              <a:rPr lang="en-GB" sz="1800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ar</a:t>
            </a:r>
            <a:r>
              <a:rPr lang="en-GB" sz="1800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 draws Cymru</a:t>
            </a:r>
            <a:endParaRPr sz="1800" b="1" i="0" u="none" strike="noStrike" cap="none" dirty="0">
              <a:solidFill>
                <a:srgbClr val="ED7D3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5699958" y="10156769"/>
            <a:ext cx="9077925" cy="598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1800" dirty="0" err="1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Adeiladu</a:t>
            </a:r>
            <a:r>
              <a:rPr lang="en-GB" sz="1800" b="0" i="0" u="none" strike="noStrike" cap="none" dirty="0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000" b="1" dirty="0" err="1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partneriaethau</a:t>
            </a:r>
            <a:r>
              <a:rPr lang="en-GB" sz="3000" b="1" dirty="0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000" b="1" dirty="0" err="1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sz="3000" b="1" i="0" u="none" strike="noStrike" cap="none" dirty="0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sy’n</a:t>
            </a:r>
            <a:r>
              <a:rPr lang="en-GB" sz="1800" dirty="0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cysylltu</a:t>
            </a:r>
            <a:r>
              <a:rPr lang="en-GB" sz="1800" dirty="0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 Cymru </a:t>
            </a:r>
            <a:r>
              <a:rPr lang="en-GB" sz="1800" dirty="0" err="1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a’r</a:t>
            </a:r>
            <a:r>
              <a:rPr lang="en-GB" sz="1800" dirty="0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dirty="0" err="1">
                <a:solidFill>
                  <a:srgbClr val="00A0B7"/>
                </a:solidFill>
                <a:latin typeface="Calibri"/>
                <a:ea typeface="Calibri"/>
                <a:cs typeface="Calibri"/>
                <a:sym typeface="Calibri"/>
              </a:rPr>
              <a:t>byd</a:t>
            </a:r>
            <a:endParaRPr sz="3000" b="0" i="0" u="none" strike="noStrike" cap="none" dirty="0">
              <a:solidFill>
                <a:srgbClr val="00A0B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5133976" y="3350675"/>
            <a:ext cx="3381640" cy="2694219"/>
          </a:xfrm>
          <a:prstGeom prst="roundRect">
            <a:avLst>
              <a:gd name="adj" fmla="val 16667"/>
            </a:avLst>
          </a:prstGeom>
          <a:solidFill>
            <a:srgbClr val="C0D0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Cyd-destun</a:t>
            </a:r>
            <a:r>
              <a:rPr lang="en-GB" sz="16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penodol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Cyflwyno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dysgu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mewn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ysgolion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sail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anghyfartal</a:t>
            </a:r>
            <a:endParaRPr lang="en-GB" sz="1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Cyfle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o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fewn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cwricwlwm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newydd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>
              <a:buClr>
                <a:schemeClr val="lt1"/>
              </a:buClr>
              <a:buSzPts val="1800"/>
              <a:buFont typeface="Calibri"/>
              <a:buChar char="●"/>
            </a:pPr>
            <a:r>
              <a:rPr lang="cy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Prinder dysgu byd-eang ym meysydd addysg oedolion / dysgu seiliedig ar waith, amgylcheddau addysg anffurfiol</a:t>
            </a:r>
            <a:endParaRPr sz="1600" b="0" i="0" u="none" strike="noStrike" cap="none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8722198" y="3350675"/>
            <a:ext cx="3492312" cy="2694300"/>
          </a:xfrm>
          <a:prstGeom prst="roundRect">
            <a:avLst>
              <a:gd name="adj" fmla="val 16667"/>
            </a:avLst>
          </a:prstGeom>
          <a:solidFill>
            <a:srgbClr val="C0D0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Gweithgareddau</a:t>
            </a:r>
            <a:endParaRPr sz="16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sym typeface="Arial"/>
            </a:endParaRPr>
          </a:p>
          <a:p>
            <a:pPr marL="266700" indent="-266700"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Ysbrydoli</a:t>
            </a:r>
            <a:r>
              <a:rPr lang="en-GB" sz="16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trwy</a:t>
            </a:r>
            <a:r>
              <a:rPr lang="en-GB" sz="16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brofiadau</a:t>
            </a:r>
            <a:r>
              <a:rPr lang="en-GB" sz="16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a </a:t>
            </a:r>
            <a:r>
              <a:rPr lang="en-GB" sz="1600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modelau</a:t>
            </a:r>
            <a:r>
              <a:rPr lang="en-GB" sz="16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rôl</a:t>
            </a:r>
            <a:endParaRPr lang="en-GB" sz="1600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266700" indent="-266700"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Hyfforddi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pobl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broffesiynol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i</a:t>
            </a:r>
            <a:r>
              <a:rPr lang="en-GB" sz="16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gyflwyno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dysgu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byd-eang</a:t>
            </a:r>
            <a:endParaRPr lang="en-GB" sz="1600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266700" indent="-266700"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Creu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amgylcheddau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ffafriol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gyfer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dysgu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byd-eang</a:t>
            </a:r>
            <a:endParaRPr lang="en-GB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12350801" y="3350675"/>
            <a:ext cx="3243000" cy="2694218"/>
          </a:xfrm>
          <a:prstGeom prst="roundRect">
            <a:avLst>
              <a:gd name="adj" fmla="val 16667"/>
            </a:avLst>
          </a:prstGeom>
          <a:solidFill>
            <a:srgbClr val="C0D0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Nodau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Cryfhau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diddordeb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gwerthoedd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cyffredin</a:t>
            </a:r>
            <a:r>
              <a:rPr lang="en-GB" sz="1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GB" sz="1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gwybodaeth</a:t>
            </a:r>
            <a:r>
              <a:rPr lang="en-GB" sz="1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GB" sz="1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hyder</a:t>
            </a:r>
            <a:r>
              <a:rPr lang="en-GB" sz="1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mewn</a:t>
            </a:r>
            <a:r>
              <a:rPr lang="en-GB" sz="1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materion</a:t>
            </a:r>
            <a:r>
              <a:rPr lang="en-GB" sz="1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sz="1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Adeiladu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sgiliau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dinasyddiaeth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Cefnogi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blaenoriaethu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dysgu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ym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maes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dysgu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gydol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oes</a:t>
            </a:r>
            <a:r>
              <a:rPr lang="en-GB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Datblygu</a:t>
            </a:r>
            <a:r>
              <a:rPr lang="en-GB" sz="1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cymuned</a:t>
            </a:r>
            <a:r>
              <a:rPr lang="en-GB" sz="1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o </a:t>
            </a:r>
            <a:r>
              <a:rPr lang="en-GB" sz="1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lysgenhadon</a:t>
            </a:r>
            <a:r>
              <a:rPr lang="en-GB" sz="1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5050390" y="6389886"/>
            <a:ext cx="10706946" cy="35871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ED7D3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GB" sz="3000" b="0" i="0" u="none" strike="noStrike" cap="none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3000" b="0" i="0" u="none" strike="noStrike" cap="none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5021552" y="10140153"/>
            <a:ext cx="10735784" cy="35871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00A0B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12350801" y="7051915"/>
            <a:ext cx="3243000" cy="2805027"/>
          </a:xfrm>
          <a:prstGeom prst="roundRect">
            <a:avLst>
              <a:gd name="adj" fmla="val 16667"/>
            </a:avLst>
          </a:prstGeom>
          <a:solidFill>
            <a:srgbClr val="ED7D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Nodau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Char char="●"/>
            </a:pP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Ceisio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cael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pobl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gymryd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rhan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mewn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ymgyrchoedd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yng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Nghymru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Char char="●"/>
            </a:pP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Adeiladu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canfyddiad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o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Gymru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cenedl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sy’n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edrych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tuag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allan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Sicrhau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bod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lleisiau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rhanddeiliaid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yn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cael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hadlewyrchu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mewn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polisi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perthnasol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yng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Nghymru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a’r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DU.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5242693" y="7095457"/>
            <a:ext cx="3363417" cy="2761485"/>
          </a:xfrm>
          <a:prstGeom prst="roundRect">
            <a:avLst>
              <a:gd name="adj" fmla="val 16667"/>
            </a:avLst>
          </a:prstGeom>
          <a:solidFill>
            <a:srgbClr val="ED7D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Cyd-destun</a:t>
            </a:r>
            <a:r>
              <a:rPr lang="en-GB" sz="16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penodol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Lefelau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amrywiol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o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undod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gweithredu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cymunedol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lvl="0" indent="-330200">
              <a:buClr>
                <a:schemeClr val="lt1"/>
              </a:buClr>
              <a:buSzPts val="1600"/>
              <a:buFont typeface="Calibri"/>
              <a:buChar char="●"/>
            </a:pPr>
            <a:r>
              <a:rPr lang="cy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Diffyg cymdeithas sifil </a:t>
            </a:r>
            <a:r>
              <a:rPr lang="cy-GB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gydlynol a </a:t>
            </a:r>
            <a:r>
              <a:rPr lang="cy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llais gan y llywodraeth ar faterion byd-eang ar lefel genedlaethol</a:t>
            </a:r>
          </a:p>
          <a:p>
            <a:pPr marL="457200" lvl="0" indent="-330200">
              <a:buClr>
                <a:schemeClr val="lt1"/>
              </a:buClr>
              <a:buSzPts val="1600"/>
              <a:buFont typeface="Calibri"/>
              <a:buChar char="●"/>
            </a:pPr>
            <a:r>
              <a:rPr lang="cy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Mae enghreifftiau cadarnhaol o Gymru’n </a:t>
            </a:r>
            <a:r>
              <a:rPr lang="cy-GB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gweithio gyda’i gilydd </a:t>
            </a:r>
            <a:r>
              <a:rPr lang="cy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fel cenedl yn cynnwys Cymru Masnach Deg a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Cenedl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Noddfa</a:t>
            </a:r>
            <a:endParaRPr sz="1600" b="0" i="0" u="none" strike="noStrike" cap="none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5242694" y="10755128"/>
            <a:ext cx="3363416" cy="2900349"/>
          </a:xfrm>
          <a:prstGeom prst="roundRect">
            <a:avLst>
              <a:gd name="adj" fmla="val 16667"/>
            </a:avLst>
          </a:prstGeom>
          <a:solidFill>
            <a:srgbClr val="00A0B7"/>
          </a:solidFill>
          <a:ln w="9525" cap="flat" cmpd="sng">
            <a:solidFill>
              <a:srgbClr val="00A0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Cyd-destun</a:t>
            </a:r>
            <a:r>
              <a:rPr lang="en-GB" sz="16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Penodol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Hanes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balch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o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gysylltiadau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rhyngwladol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chymunedau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alltud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Nid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yw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rôl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ryngwladol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Cymru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yn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cael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ei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deall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yn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dda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iawn</a:t>
            </a:r>
            <a:endParaRPr sz="16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457200" lvl="0" indent="-342900">
              <a:buClr>
                <a:schemeClr val="lt1"/>
              </a:buClr>
              <a:buSzPts val="1800"/>
              <a:buFont typeface="Calibri"/>
              <a:buChar char="●"/>
            </a:pPr>
            <a:r>
              <a:rPr lang="cy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Sector datblygu rhyngwladol sy'n tyfu ond </a:t>
            </a:r>
            <a:r>
              <a:rPr lang="cy-GB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sy’n </a:t>
            </a:r>
            <a:r>
              <a:rPr lang="cy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gyfyngedig;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nid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yw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datblygu</a:t>
            </a:r>
            <a:r>
              <a:rPr lang="en-GB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rhyngwladol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wedi'i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ddatganoli</a:t>
            </a:r>
            <a:endParaRPr sz="1600" b="0" i="0" u="none" strike="noStrike" cap="none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8766261" y="10755125"/>
            <a:ext cx="3535339" cy="2900400"/>
          </a:xfrm>
          <a:prstGeom prst="roundRect">
            <a:avLst>
              <a:gd name="adj" fmla="val 16667"/>
            </a:avLst>
          </a:prstGeom>
          <a:solidFill>
            <a:srgbClr val="00A0B7"/>
          </a:solidFill>
          <a:ln w="9525" cap="flat" cmpd="sng">
            <a:solidFill>
              <a:srgbClr val="00A0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Gweithgareddau</a:t>
            </a:r>
            <a:endParaRPr sz="16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Datblygu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galluoedd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sefydliadau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Llunio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polisi’r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llywodraeth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Hyrwyddo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cysylltiadau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chyfnewidiadau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rhyngwladol</a:t>
            </a:r>
            <a:endParaRPr lang="en-GB"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Hysbysu</a:t>
            </a:r>
            <a:r>
              <a:rPr lang="en-GB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ac </a:t>
            </a:r>
            <a:r>
              <a:rPr lang="en-GB" sz="1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Addysgu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Adeiladu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proffil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rhyngwladoldeb</a:t>
            </a:r>
            <a:r>
              <a:rPr lang="en-GB" sz="1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yng</a:t>
            </a:r>
            <a:r>
              <a:rPr lang="en-GB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Nghymru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12423355" y="10755126"/>
            <a:ext cx="3243000" cy="2900349"/>
          </a:xfrm>
          <a:prstGeom prst="roundRect">
            <a:avLst>
              <a:gd name="adj" fmla="val 16667"/>
            </a:avLst>
          </a:prstGeom>
          <a:solidFill>
            <a:srgbClr val="00A0B7"/>
          </a:solidFill>
          <a:ln w="9525" cap="flat" cmpd="sng">
            <a:solidFill>
              <a:srgbClr val="00A0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Nodau</a:t>
            </a:r>
            <a:endParaRPr sz="1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Tynnu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sylw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at y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manteision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Gymru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gynulleidfa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ehangach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Datblygu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cyfraniad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cryfach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yng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Nghymru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tuag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at y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Nodau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Datblygu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Cynaliadwy</a:t>
            </a:r>
            <a:endParaRPr lang="en-GB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Adeiladu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proffil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rhyngwladoldeb</a:t>
            </a:r>
            <a:r>
              <a:rPr lang="en-GB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yng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Nghymru</a:t>
            </a:r>
            <a:endParaRPr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●"/>
            </a:pP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Cyfrannu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at sector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datblygu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rhyngwladol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cydlynus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yng</a:t>
            </a:r>
            <a:r>
              <a:rPr lang="en-GB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Nghymru</a:t>
            </a:r>
            <a:endParaRPr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1023913" y="2572864"/>
            <a:ext cx="3863100" cy="54831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ED0D6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Prif</a:t>
            </a:r>
            <a:r>
              <a:rPr lang="en-GB" sz="18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Egwyddorion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800"/>
            </a:pPr>
            <a:r>
              <a:rPr lang="cy-GB" sz="1800" dirty="0">
                <a:latin typeface="Calibri" panose="020F0502020204030204" pitchFamily="34" charset="0"/>
                <a:cs typeface="Calibri" panose="020F0502020204030204" pitchFamily="34" charset="0"/>
              </a:rPr>
              <a:t>Rydym yn credu bod ymwybyddiaeth o faterion byd-eang a'r sgiliau i weithredu ar y wybodaeth honno yn hanfodol er mwyn cymryd rhan lawn mewn cymdeithas a democratiaeth.</a:t>
            </a:r>
            <a:endParaRPr sz="18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r>
              <a:rPr lang="cy-GB" sz="1800" dirty="0">
                <a:latin typeface="Calibri" panose="020F0502020204030204" pitchFamily="34" charset="0"/>
              </a:rPr>
              <a:t>Oherwydd bod materion byd-eang yn effeithio ar bawb, dylai pobl gael cyfleoedd i ymwneud â'r materion hyn ar bob lefel o gymdeithas - yn unigol, yn rhanbarthol, yn genedlaethol ac yn rhyngwladol, a dylai pobl gael llais yn y </a:t>
            </a:r>
            <a:r>
              <a:rPr lang="cy-GB" sz="1800">
                <a:latin typeface="Calibri" panose="020F0502020204030204" pitchFamily="34" charset="0"/>
              </a:rPr>
              <a:t>ffordd </a:t>
            </a:r>
            <a:r>
              <a:rPr lang="cy-GB" sz="1800" smtClean="0">
                <a:latin typeface="Calibri" panose="020F0502020204030204" pitchFamily="34" charset="0"/>
              </a:rPr>
              <a:t>mae’r </a:t>
            </a:r>
            <a:r>
              <a:rPr lang="cy-GB" sz="1800" dirty="0" smtClean="0">
                <a:latin typeface="Calibri" panose="020F0502020204030204" pitchFamily="34" charset="0"/>
              </a:rPr>
              <a:t>materion </a:t>
            </a:r>
            <a:r>
              <a:rPr lang="cy-GB" sz="1800" smtClean="0">
                <a:latin typeface="Calibri" panose="020F0502020204030204" pitchFamily="34" charset="0"/>
              </a:rPr>
              <a:t>hyn yn cael </a:t>
            </a:r>
            <a:r>
              <a:rPr lang="cy-GB" sz="1800" dirty="0">
                <a:latin typeface="Calibri" panose="020F0502020204030204" pitchFamily="34" charset="0"/>
              </a:rPr>
              <a:t>eu trafod.</a:t>
            </a:r>
            <a:endParaRPr lang="en-GB" sz="1800" dirty="0">
              <a:latin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2" name="Google Shape;102;p13"/>
          <p:cNvCxnSpPr/>
          <p:nvPr/>
        </p:nvCxnSpPr>
        <p:spPr>
          <a:xfrm>
            <a:off x="4325678" y="8122065"/>
            <a:ext cx="724800" cy="0"/>
          </a:xfrm>
          <a:prstGeom prst="straightConnector1">
            <a:avLst/>
          </a:prstGeom>
          <a:noFill/>
          <a:ln w="76200" cap="flat" cmpd="sng">
            <a:solidFill>
              <a:srgbClr val="ED0D6D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3" name="Google Shape;103;p13"/>
          <p:cNvCxnSpPr>
            <a:endCxn id="87" idx="1"/>
          </p:cNvCxnSpPr>
          <p:nvPr/>
        </p:nvCxnSpPr>
        <p:spPr>
          <a:xfrm>
            <a:off x="15757213" y="8056114"/>
            <a:ext cx="528900" cy="0"/>
          </a:xfrm>
          <a:prstGeom prst="straightConnector1">
            <a:avLst/>
          </a:prstGeom>
          <a:noFill/>
          <a:ln w="38100" cap="flat" cmpd="sng">
            <a:solidFill>
              <a:srgbClr val="ED0D6D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4" name="Google Shape;104;p13"/>
          <p:cNvCxnSpPr>
            <a:stCxn id="86" idx="3"/>
          </p:cNvCxnSpPr>
          <p:nvPr/>
        </p:nvCxnSpPr>
        <p:spPr>
          <a:xfrm>
            <a:off x="15757336" y="4366414"/>
            <a:ext cx="365400" cy="1069500"/>
          </a:xfrm>
          <a:prstGeom prst="straightConnector1">
            <a:avLst/>
          </a:prstGeom>
          <a:noFill/>
          <a:ln w="38100" cap="flat" cmpd="sng">
            <a:solidFill>
              <a:srgbClr val="ED0D6D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5" name="Google Shape;105;p13"/>
          <p:cNvCxnSpPr/>
          <p:nvPr/>
        </p:nvCxnSpPr>
        <p:spPr>
          <a:xfrm rot="10800000" flipH="1">
            <a:off x="15757248" y="11481613"/>
            <a:ext cx="365400" cy="1084500"/>
          </a:xfrm>
          <a:prstGeom prst="straightConnector1">
            <a:avLst/>
          </a:prstGeom>
          <a:noFill/>
          <a:ln w="38100" cap="flat" cmpd="sng">
            <a:solidFill>
              <a:srgbClr val="ED0D6D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7" name="Google Shape;107;p13"/>
          <p:cNvSpPr/>
          <p:nvPr/>
        </p:nvSpPr>
        <p:spPr>
          <a:xfrm>
            <a:off x="1023925" y="371950"/>
            <a:ext cx="19447200" cy="1971000"/>
          </a:xfrm>
          <a:prstGeom prst="roundRect">
            <a:avLst>
              <a:gd name="adj" fmla="val 16667"/>
            </a:avLst>
          </a:prstGeom>
          <a:solidFill>
            <a:srgbClr val="ED0D6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Canolfan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Materion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Rhyngwladol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Cymru</a:t>
            </a:r>
            <a:r>
              <a:rPr lang="en-GB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</a:t>
            </a:r>
            <a:r>
              <a:rPr lang="en-GB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gyfer</a:t>
            </a:r>
            <a:r>
              <a:rPr lang="en-GB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Cymru </a:t>
            </a: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endParaRPr lang="en-GB"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Rydym</a:t>
            </a:r>
            <a:r>
              <a:rPr lang="en-GB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ym</a:t>
            </a:r>
            <a:r>
              <a:rPr lang="en-GB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ysbrydoli</a:t>
            </a:r>
            <a:r>
              <a:rPr lang="en-GB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pobl</a:t>
            </a:r>
            <a:r>
              <a:rPr lang="en-GB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ddysgu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gweithredu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faterion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byd-eang</a:t>
            </a:r>
            <a:r>
              <a:rPr lang="en-GB" sz="36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GB" sz="36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fel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bod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pawb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yng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Nghymru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yn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cyfrannu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greu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byd</a:t>
            </a:r>
            <a:r>
              <a:rPr lang="en-GB" sz="3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tecach</a:t>
            </a:r>
            <a:r>
              <a:rPr lang="en-GB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mwy</a:t>
            </a:r>
            <a:r>
              <a:rPr lang="en-GB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heddychlon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495</Words>
  <Application>Microsoft Office PowerPoint</Application>
  <PresentationFormat>Custom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Susie Ventris-Field</dc:creator>
  <cp:lastModifiedBy>Llinos Jones (Velindre - Corporate Services)</cp:lastModifiedBy>
  <cp:revision>29</cp:revision>
  <dcterms:modified xsi:type="dcterms:W3CDTF">2018-11-07T11:15:39Z</dcterms:modified>
</cp:coreProperties>
</file>