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a:tcStyle>
        <a:tcBdr/>
        <a:fill>
          <a:solidFill>
            <a:srgbClr val="F3F9FA"/>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616" autoAdjust="0"/>
  </p:normalViewPr>
  <p:slideViewPr>
    <p:cSldViewPr snapToGrid="0">
      <p:cViewPr varScale="1">
        <p:scale>
          <a:sx n="50" d="100"/>
          <a:sy n="50" d="100"/>
        </p:scale>
        <p:origin x="187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xfrm>
            <a:off x="1143000" y="685800"/>
            <a:ext cx="4572000" cy="3429000"/>
          </a:xfrm>
          <a:prstGeom prst="rect">
            <a:avLst/>
          </a:prstGeom>
        </p:spPr>
        <p:txBody>
          <a:bodyPr/>
          <a:lstStyle/>
          <a:p>
            <a:endParaRPr/>
          </a:p>
        </p:txBody>
      </p:sp>
      <p:sp>
        <p:nvSpPr>
          <p:cNvPr id="125" name="Shape 1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Arial"/>
      </a:defRPr>
    </a:lvl1pPr>
    <a:lvl2pPr indent="228600" latinLnBrk="0">
      <a:spcBef>
        <a:spcPts val="400"/>
      </a:spcBef>
      <a:defRPr sz="1200">
        <a:latin typeface="+mn-lt"/>
        <a:ea typeface="+mn-ea"/>
        <a:cs typeface="+mn-cs"/>
        <a:sym typeface="Arial"/>
      </a:defRPr>
    </a:lvl2pPr>
    <a:lvl3pPr indent="457200" latinLnBrk="0">
      <a:spcBef>
        <a:spcPts val="400"/>
      </a:spcBef>
      <a:defRPr sz="1200">
        <a:latin typeface="+mn-lt"/>
        <a:ea typeface="+mn-ea"/>
        <a:cs typeface="+mn-cs"/>
        <a:sym typeface="Arial"/>
      </a:defRPr>
    </a:lvl3pPr>
    <a:lvl4pPr indent="685800" latinLnBrk="0">
      <a:spcBef>
        <a:spcPts val="400"/>
      </a:spcBef>
      <a:defRPr sz="1200">
        <a:latin typeface="+mn-lt"/>
        <a:ea typeface="+mn-ea"/>
        <a:cs typeface="+mn-cs"/>
        <a:sym typeface="Arial"/>
      </a:defRPr>
    </a:lvl4pPr>
    <a:lvl5pPr indent="914400" latinLnBrk="0">
      <a:spcBef>
        <a:spcPts val="400"/>
      </a:spcBef>
      <a:defRPr sz="1200">
        <a:latin typeface="+mn-lt"/>
        <a:ea typeface="+mn-ea"/>
        <a:cs typeface="+mn-cs"/>
        <a:sym typeface="Arial"/>
      </a:defRPr>
    </a:lvl5pPr>
    <a:lvl6pPr indent="1143000" latinLnBrk="0">
      <a:spcBef>
        <a:spcPts val="400"/>
      </a:spcBef>
      <a:defRPr sz="1200">
        <a:latin typeface="+mn-lt"/>
        <a:ea typeface="+mn-ea"/>
        <a:cs typeface="+mn-cs"/>
        <a:sym typeface="Arial"/>
      </a:defRPr>
    </a:lvl6pPr>
    <a:lvl7pPr indent="1371600" latinLnBrk="0">
      <a:spcBef>
        <a:spcPts val="400"/>
      </a:spcBef>
      <a:defRPr sz="1200">
        <a:latin typeface="+mn-lt"/>
        <a:ea typeface="+mn-ea"/>
        <a:cs typeface="+mn-cs"/>
        <a:sym typeface="Arial"/>
      </a:defRPr>
    </a:lvl7pPr>
    <a:lvl8pPr indent="1600200" latinLnBrk="0">
      <a:spcBef>
        <a:spcPts val="400"/>
      </a:spcBef>
      <a:defRPr sz="1200">
        <a:latin typeface="+mn-lt"/>
        <a:ea typeface="+mn-ea"/>
        <a:cs typeface="+mn-cs"/>
        <a:sym typeface="Arial"/>
      </a:defRPr>
    </a:lvl8pPr>
    <a:lvl9pPr indent="1828800" latinLnBrk="0">
      <a:spcBef>
        <a:spcPts val="400"/>
      </a:spcBef>
      <a:defRPr sz="1200">
        <a:latin typeface="+mn-lt"/>
        <a:ea typeface="+mn-ea"/>
        <a:cs typeface="+mn-cs"/>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ixabay.com/p-606993/?no_redirec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pload.wikimedia.org/wikipedia/commons/thumb/4/4e/Indigo_cake.jpg/768px-Indigo_cake.jp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ommons.wikimedia.org/wiki/File:103_DSK_sewing_factory_(3384828714).jp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upload.wikimedia.org/wikipedia/commons/thumb/b/b0/Closed_fly.jpg/312px-Closed_fly.jp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alexandralo3.wordpress.com/"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upload.wikimedia.org/wikipedia/commons/7/74/Sphalerite_(Herja_Mine,_Baia_Mare,_Romania).jpg"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static.pexels.com/photos/6644/sea-water-ocean-waves.jpg"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maxpixel.freegreatpicture.com/Cabbage-Fuel-Anthracite-Coal-Burned-Black-842468"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maxpixel.freegreatpicture.com/Jeans-Laundry-Leash-936684"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1.staticflickr.com/4/3772/9979255996_b615ac4247_b.jpg"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upload.wikimedia.org/wikipedia/commons/d/d7/Product%E2%80%99s_lifecycle.jpg"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ommons.wikimedia.org/wiki/File:Slava_Zaitsev_fashion_show-2.jp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ao.org/docrep/008/y5793e/y5793e04.ht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unicef.ca/sites/default/files/imce_uploads/UTILITY%20NAV/TEACHERS/DOCS/GC/Rights_card_images_colour.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unicef.ca/sites/default/files/imce_uploads/UTILITY%20NAV/TEACHERS/DOCS/GC/Rights_card_images_colour.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upload.wikimedia.org/wikipedia/commons/a/a4/Cotton_field_kv03.jp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upload.wikimedia.org/wikipedia/commons/6/68/CottonPlant.JPG"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upload.wikimedia.org/wikipedia/commons/7/75/AralSea1989_2014.jp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400"/>
              </a:spcBef>
              <a:spcAft>
                <a:spcPts val="0"/>
              </a:spcAft>
              <a:buClrTx/>
              <a:buSzTx/>
              <a:buFontTx/>
              <a:buNone/>
              <a:tabLst/>
              <a:defRPr/>
            </a:pPr>
            <a:r>
              <a:rPr lang="en-GB" dirty="0"/>
              <a:t>Photo</a:t>
            </a:r>
            <a:r>
              <a:rPr lang="en-GB" baseline="0" dirty="0"/>
              <a:t> credit</a:t>
            </a:r>
            <a:r>
              <a:rPr lang="en-GB" dirty="0"/>
              <a:t>: </a:t>
            </a:r>
            <a:r>
              <a:rPr lang="en-GB" u="sng" dirty="0">
                <a:uFill>
                  <a:solidFill>
                    <a:srgbClr val="0000FF"/>
                  </a:solidFill>
                </a:uFill>
                <a:hlinkClick r:id="rId3"/>
              </a:rPr>
              <a:t>https://pixabay.com/p-606993/?no_redirect</a:t>
            </a:r>
          </a:p>
          <a:p>
            <a:endParaRPr lang="en-GB" dirty="0"/>
          </a:p>
        </p:txBody>
      </p:sp>
    </p:spTree>
    <p:extLst>
      <p:ext uri="{BB962C8B-B14F-4D97-AF65-F5344CB8AC3E}">
        <p14:creationId xmlns:p14="http://schemas.microsoft.com/office/powerpoint/2010/main" val="652521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a:spLocks noGrp="1" noRot="1" noChangeAspect="1"/>
          </p:cNvSpPr>
          <p:nvPr>
            <p:ph type="sldImg"/>
          </p:nvPr>
        </p:nvSpPr>
        <p:spPr>
          <a:prstGeom prst="rect">
            <a:avLst/>
          </a:prstGeom>
        </p:spPr>
        <p:txBody>
          <a:bodyPr/>
          <a:lstStyle/>
          <a:p>
            <a:endParaRPr/>
          </a:p>
        </p:txBody>
      </p:sp>
      <p:sp>
        <p:nvSpPr>
          <p:cNvPr id="184" name="Shape 184"/>
          <p:cNvSpPr>
            <a:spLocks noGrp="1"/>
          </p:cNvSpPr>
          <p:nvPr>
            <p:ph type="body" sz="quarter" idx="1"/>
          </p:nvPr>
        </p:nvSpPr>
        <p:spPr>
          <a:prstGeom prst="rect">
            <a:avLst/>
          </a:prstGeom>
        </p:spPr>
        <p:txBody>
          <a:bodyPr/>
          <a:lstStyle/>
          <a:p>
            <a:r>
              <a:rPr dirty="0"/>
              <a:t>Once our jeans are made, they are dyed. It is most common to use artificial indigo. This is made in laboratories through </a:t>
            </a:r>
            <a:r>
              <a:rPr lang="en-GB" dirty="0"/>
              <a:t>a </a:t>
            </a:r>
            <a:r>
              <a:rPr dirty="0"/>
              <a:t>chemical process. The chemicals used in producing artificial or synthetic indigo pigment, and throughout the manufacturing process include </a:t>
            </a:r>
            <a:r>
              <a:rPr lang="en-GB" dirty="0"/>
              <a:t>a</a:t>
            </a:r>
            <a:r>
              <a:rPr dirty="0" err="1"/>
              <a:t>niline</a:t>
            </a:r>
            <a:r>
              <a:rPr dirty="0"/>
              <a:t>, </a:t>
            </a:r>
            <a:r>
              <a:rPr dirty="0" err="1"/>
              <a:t>sulphur</a:t>
            </a:r>
            <a:r>
              <a:rPr dirty="0"/>
              <a:t>, sodium hydroxide, </a:t>
            </a:r>
            <a:r>
              <a:rPr dirty="0" err="1"/>
              <a:t>hydrosulphate</a:t>
            </a:r>
            <a:r>
              <a:rPr lang="en-GB" baseline="0" dirty="0"/>
              <a:t> and </a:t>
            </a:r>
            <a:r>
              <a:rPr dirty="0"/>
              <a:t>formaldehyde</a:t>
            </a:r>
            <a:r>
              <a:rPr lang="en-GB" dirty="0"/>
              <a:t>.</a:t>
            </a:r>
            <a:r>
              <a:rPr lang="en-GB" baseline="0" dirty="0"/>
              <a:t> These</a:t>
            </a:r>
            <a:r>
              <a:rPr lang="en-GB" dirty="0"/>
              <a:t> chemicals </a:t>
            </a:r>
            <a:r>
              <a:rPr dirty="0"/>
              <a:t>can be harmful to both humans, through inhalation, and the environment</a:t>
            </a:r>
            <a:r>
              <a:rPr lang="en-GB" dirty="0"/>
              <a:t>,</a:t>
            </a:r>
            <a:r>
              <a:rPr dirty="0"/>
              <a:t> where they are discharged after dyeing.</a:t>
            </a:r>
          </a:p>
          <a:p>
            <a:endParaRPr dirty="0"/>
          </a:p>
          <a:p>
            <a:r>
              <a:rPr dirty="0"/>
              <a:t>Wastewater effluence is a huge threat to the environment and the textile industry as a whole; even when water is treated, some chemical residues may remain. And at a consumer level, we are being exposed to more and more toxins every day; particles become detached from garments through rubbing, which are then transferred to the skin</a:t>
            </a:r>
            <a:r>
              <a:rPr lang="en-GB" dirty="0"/>
              <a:t>.</a:t>
            </a:r>
            <a:r>
              <a:rPr lang="en-GB" baseline="0" dirty="0"/>
              <a:t> W</a:t>
            </a:r>
            <a:r>
              <a:rPr dirty="0"/>
              <a:t>e are don’t know if there are health risks associated with this.  </a:t>
            </a:r>
          </a:p>
          <a:p>
            <a:endParaRPr dirty="0"/>
          </a:p>
          <a:p>
            <a:pPr>
              <a:defRPr b="1"/>
            </a:pPr>
            <a:r>
              <a:rPr dirty="0"/>
              <a:t>For information</a:t>
            </a:r>
          </a:p>
          <a:p>
            <a:r>
              <a:rPr dirty="0"/>
              <a:t>There are natural alternatives – natural indigo dye has been used for thousands of years and uses water and lime instead of chemicals. </a:t>
            </a:r>
          </a:p>
          <a:p>
            <a:r>
              <a:rPr dirty="0"/>
              <a:t>http://source.ethicalfashionforum.com/article/natural-vs-synthetic-indigo-dyes</a:t>
            </a:r>
            <a:endParaRPr lang="en-GB" dirty="0"/>
          </a:p>
          <a:p>
            <a:endParaRPr lang="en-GB" dirty="0"/>
          </a:p>
          <a:p>
            <a:r>
              <a:rPr lang="en-GB" dirty="0"/>
              <a:t>Photo</a:t>
            </a:r>
            <a:r>
              <a:rPr lang="en-GB" baseline="0" dirty="0"/>
              <a:t> credit: </a:t>
            </a:r>
            <a:r>
              <a:rPr lang="en-GB" dirty="0">
                <a:hlinkClick r:id="rId3"/>
              </a:rPr>
              <a:t>https://upload.wikimedia.org/wikipedia/commons/thumb/4/4e/Indigo_cake.jpg/768px-Indigo_cake.jpg</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credit: </a:t>
            </a:r>
            <a:r>
              <a:rPr lang="en-GB" dirty="0">
                <a:hlinkClick r:id="rId3"/>
              </a:rPr>
              <a:t>https://commons.wikimedia.org/wiki/File:103_DSK_sewing_factory_(3384828714).jpg</a:t>
            </a:r>
            <a:endParaRPr lang="en-GB" dirty="0"/>
          </a:p>
        </p:txBody>
      </p:sp>
    </p:spTree>
    <p:extLst>
      <p:ext uri="{BB962C8B-B14F-4D97-AF65-F5344CB8AC3E}">
        <p14:creationId xmlns:p14="http://schemas.microsoft.com/office/powerpoint/2010/main" val="1316926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noRot="1" noChangeAspect="1"/>
          </p:cNvSpPr>
          <p:nvPr>
            <p:ph type="sldImg"/>
          </p:nvPr>
        </p:nvSpPr>
        <p:spPr>
          <a:prstGeom prst="rect">
            <a:avLst/>
          </a:prstGeom>
        </p:spPr>
        <p:txBody>
          <a:bodyPr/>
          <a:lstStyle/>
          <a:p>
            <a:endParaRPr/>
          </a:p>
        </p:txBody>
      </p:sp>
      <p:sp>
        <p:nvSpPr>
          <p:cNvPr id="192" name="Shape 192"/>
          <p:cNvSpPr>
            <a:spLocks noGrp="1"/>
          </p:cNvSpPr>
          <p:nvPr>
            <p:ph type="body" sz="quarter" idx="1"/>
          </p:nvPr>
        </p:nvSpPr>
        <p:spPr>
          <a:prstGeom prst="rect">
            <a:avLst/>
          </a:prstGeom>
        </p:spPr>
        <p:txBody>
          <a:bodyPr/>
          <a:lstStyle/>
          <a:p>
            <a:r>
              <a:rPr dirty="0"/>
              <a:t>Let’s not forget the zips and buttons. </a:t>
            </a:r>
            <a:endParaRPr lang="en-GB" dirty="0"/>
          </a:p>
          <a:p>
            <a:endParaRPr lang="en-GB" dirty="0"/>
          </a:p>
          <a:p>
            <a:r>
              <a:rPr lang="en-GB" dirty="0"/>
              <a:t>Photo</a:t>
            </a:r>
            <a:r>
              <a:rPr lang="en-GB" baseline="0" dirty="0"/>
              <a:t> credit: </a:t>
            </a:r>
            <a:r>
              <a:rPr lang="en-GB" dirty="0">
                <a:hlinkClick r:id="rId3"/>
              </a:rPr>
              <a:t>https://upload.wikimedia.org/wikipedia/commons/thumb/b/b0/Closed_fly.jpg/312px-Closed_fly.jpg</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credits: </a:t>
            </a:r>
            <a:r>
              <a:rPr lang="en-GB" dirty="0">
                <a:hlinkClick r:id="rId3"/>
              </a:rPr>
              <a:t>https://alexandralo3.wordpress.com/</a:t>
            </a:r>
            <a:r>
              <a:rPr lang="en-GB" dirty="0"/>
              <a:t>; </a:t>
            </a:r>
            <a:r>
              <a:rPr lang="en-GB" dirty="0">
                <a:hlinkClick r:id="rId4"/>
              </a:rPr>
              <a:t>https://upload.wikimedia.org/wikipedia/commons/7/74/Sphalerite_(Herja_Mine,_Baia_Mare,_Romania).jpg</a:t>
            </a:r>
            <a:endParaRPr lang="en-GB" dirty="0"/>
          </a:p>
        </p:txBody>
      </p:sp>
    </p:spTree>
    <p:extLst>
      <p:ext uri="{BB962C8B-B14F-4D97-AF65-F5344CB8AC3E}">
        <p14:creationId xmlns:p14="http://schemas.microsoft.com/office/powerpoint/2010/main" val="3405923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noRot="1" noChangeAspect="1"/>
          </p:cNvSpPr>
          <p:nvPr>
            <p:ph type="sldImg"/>
          </p:nvPr>
        </p:nvSpPr>
        <p:spPr>
          <a:prstGeom prst="rect">
            <a:avLst/>
          </a:prstGeom>
        </p:spPr>
        <p:txBody>
          <a:bodyPr/>
          <a:lstStyle/>
          <a:p>
            <a:endParaRPr/>
          </a:p>
        </p:txBody>
      </p:sp>
      <p:sp>
        <p:nvSpPr>
          <p:cNvPr id="204" name="Shape 204"/>
          <p:cNvSpPr>
            <a:spLocks noGrp="1"/>
          </p:cNvSpPr>
          <p:nvPr>
            <p:ph type="body" sz="quarter" idx="1"/>
          </p:nvPr>
        </p:nvSpPr>
        <p:spPr>
          <a:prstGeom prst="rect">
            <a:avLst/>
          </a:prstGeom>
        </p:spPr>
        <p:txBody>
          <a:bodyPr/>
          <a:lstStyle/>
          <a:p>
            <a:r>
              <a:t>We have copper and zinc in our jeans – what does this graph tell us about waste when mining these two metals?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noRot="1" noChangeAspect="1"/>
          </p:cNvSpPr>
          <p:nvPr>
            <p:ph type="sldImg"/>
          </p:nvPr>
        </p:nvSpPr>
        <p:spPr>
          <a:prstGeom prst="rect">
            <a:avLst/>
          </a:prstGeom>
        </p:spPr>
        <p:txBody>
          <a:bodyPr/>
          <a:lstStyle/>
          <a:p>
            <a:endParaRPr/>
          </a:p>
        </p:txBody>
      </p:sp>
      <p:sp>
        <p:nvSpPr>
          <p:cNvPr id="212" name="Shape 212"/>
          <p:cNvSpPr>
            <a:spLocks noGrp="1"/>
          </p:cNvSpPr>
          <p:nvPr>
            <p:ph type="body" sz="quarter" idx="1"/>
          </p:nvPr>
        </p:nvSpPr>
        <p:spPr>
          <a:prstGeom prst="rect">
            <a:avLst/>
          </a:prstGeom>
        </p:spPr>
        <p:txBody>
          <a:bodyPr/>
          <a:lstStyle/>
          <a:p>
            <a:r>
              <a:rPr dirty="0"/>
              <a:t>The textiles, which our jeans are part of, accounted for about one ton of the 19.8 tons of total CO2 emissions produced by each person in the U.S. in 2006. You can see just how much water is used and the energy required on the slides. </a:t>
            </a:r>
          </a:p>
          <a:p>
            <a:r>
              <a:rPr dirty="0"/>
              <a:t>https://oecotextiles.wordpress.com/tag/india/</a:t>
            </a:r>
          </a:p>
          <a:p>
            <a:endParaRPr dirty="0"/>
          </a:p>
          <a:p>
            <a:r>
              <a:rPr dirty="0"/>
              <a:t>Through the story of jeans, we’ve seen a lot of </a:t>
            </a:r>
            <a:r>
              <a:rPr lang="en-GB" dirty="0"/>
              <a:t>the challenges involved including high energy and water use,</a:t>
            </a:r>
            <a:r>
              <a:rPr lang="en-GB" baseline="0" dirty="0"/>
              <a:t> and </a:t>
            </a:r>
            <a:r>
              <a:rPr lang="en-GB" dirty="0"/>
              <a:t>a lot of,</a:t>
            </a:r>
            <a:r>
              <a:rPr lang="en-GB" baseline="0" dirty="0"/>
              <a:t> often toxic,</a:t>
            </a:r>
            <a:r>
              <a:rPr lang="en-GB" dirty="0"/>
              <a:t> waste.</a:t>
            </a:r>
            <a:endParaRPr dirty="0"/>
          </a:p>
          <a:p>
            <a:endParaRPr dirty="0"/>
          </a:p>
          <a:p>
            <a:pPr>
              <a:defRPr b="1"/>
            </a:pPr>
            <a:r>
              <a:rPr dirty="0"/>
              <a:t>Discussion point: </a:t>
            </a:r>
            <a:r>
              <a:rPr b="0" dirty="0"/>
              <a:t>What are the biggest problems in this cycle? </a:t>
            </a:r>
            <a:endParaRPr lang="en-GB" b="0" dirty="0"/>
          </a:p>
          <a:p>
            <a:pPr>
              <a:defRPr b="1"/>
            </a:pPr>
            <a:endParaRPr lang="en-GB" b="0" dirty="0"/>
          </a:p>
          <a:p>
            <a:pPr rtl="0"/>
            <a:r>
              <a:rPr lang="en-GB" sz="1200" b="1" i="0" dirty="0">
                <a:effectLst/>
                <a:latin typeface="+mn-lt"/>
                <a:ea typeface="+mn-ea"/>
                <a:cs typeface="+mn-cs"/>
                <a:sym typeface="Arial"/>
              </a:rPr>
              <a:t>Beyond Design: The Synergy of Apparel Product Development</a:t>
            </a:r>
          </a:p>
          <a:p>
            <a:r>
              <a:rPr lang="en-GB" sz="1200" b="0" i="0" dirty="0">
                <a:effectLst/>
                <a:latin typeface="+mn-lt"/>
                <a:ea typeface="+mn-ea"/>
                <a:cs typeface="+mn-cs"/>
                <a:sym typeface="Arial"/>
              </a:rPr>
              <a:t>By Sandra J. Keiser, Myrna B. Garner (Page 198) – Source for Statistics </a:t>
            </a:r>
          </a:p>
          <a:p>
            <a:endParaRPr lang="en-GB" sz="1200" b="0" i="0" dirty="0">
              <a:effectLst/>
              <a:latin typeface="+mn-lt"/>
              <a:ea typeface="+mn-ea"/>
              <a:cs typeface="+mn-cs"/>
              <a:sym typeface="Arial"/>
            </a:endParaRPr>
          </a:p>
          <a:p>
            <a:r>
              <a:rPr lang="en-GB" sz="1200" b="0" i="0" dirty="0">
                <a:effectLst/>
                <a:latin typeface="+mn-lt"/>
                <a:ea typeface="+mn-ea"/>
                <a:cs typeface="+mn-cs"/>
                <a:sym typeface="Arial"/>
              </a:rPr>
              <a:t>Photo credits: </a:t>
            </a:r>
            <a:r>
              <a:rPr lang="en-GB" dirty="0">
                <a:hlinkClick r:id="rId3"/>
              </a:rPr>
              <a:t>https://static.pexels.com/photos/6644/sea-water-ocean-waves.jpg</a:t>
            </a:r>
            <a:r>
              <a:rPr lang="en-GB" dirty="0"/>
              <a:t>; </a:t>
            </a:r>
            <a:r>
              <a:rPr lang="en-GB" dirty="0">
                <a:hlinkClick r:id="rId4"/>
              </a:rPr>
              <a:t>http://maxpixel.freegreatpicture.com/Cabbage-Fuel-Anthracite-Coal-Burned-Black-842468</a:t>
            </a:r>
            <a:endParaRPr b="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Shape 217"/>
          <p:cNvSpPr>
            <a:spLocks noGrp="1" noRot="1" noChangeAspect="1"/>
          </p:cNvSpPr>
          <p:nvPr>
            <p:ph type="sldImg"/>
          </p:nvPr>
        </p:nvSpPr>
        <p:spPr>
          <a:prstGeom prst="rect">
            <a:avLst/>
          </a:prstGeom>
        </p:spPr>
        <p:txBody>
          <a:bodyPr/>
          <a:lstStyle/>
          <a:p>
            <a:endParaRPr/>
          </a:p>
        </p:txBody>
      </p:sp>
      <p:sp>
        <p:nvSpPr>
          <p:cNvPr id="218" name="Shape 218"/>
          <p:cNvSpPr>
            <a:spLocks noGrp="1"/>
          </p:cNvSpPr>
          <p:nvPr>
            <p:ph type="body" sz="quarter" idx="1"/>
          </p:nvPr>
        </p:nvSpPr>
        <p:spPr>
          <a:prstGeom prst="rect">
            <a:avLst/>
          </a:prstGeom>
        </p:spPr>
        <p:txBody>
          <a:bodyPr/>
          <a:lstStyle/>
          <a:p>
            <a:r>
              <a:rPr dirty="0"/>
              <a:t>We’ve seen the bad news, but there are plenty of things we can do to make a difference. In small groups or pairs, discuss potential solutions/improvements thinking of each stage of the life cycle. </a:t>
            </a:r>
            <a:r>
              <a:rPr b="1" dirty="0"/>
              <a:t>Extension activity: </a:t>
            </a:r>
            <a:r>
              <a:rPr dirty="0"/>
              <a:t>to research solutions/alternatives. </a:t>
            </a:r>
          </a:p>
          <a:p>
            <a:endParaRPr dirty="0"/>
          </a:p>
          <a:p>
            <a:pPr>
              <a:buSzPct val="100000"/>
              <a:buChar char="•"/>
            </a:pPr>
            <a:r>
              <a:rPr dirty="0"/>
              <a:t>Mining metals</a:t>
            </a:r>
          </a:p>
          <a:p>
            <a:pPr>
              <a:buSzPct val="100000"/>
              <a:buChar char="•"/>
            </a:pPr>
            <a:r>
              <a:rPr dirty="0"/>
              <a:t>Cotton production</a:t>
            </a:r>
          </a:p>
          <a:p>
            <a:pPr>
              <a:buSzPct val="100000"/>
              <a:buChar char="•"/>
            </a:pPr>
            <a:r>
              <a:rPr dirty="0"/>
              <a:t>Preparing the cotton</a:t>
            </a:r>
          </a:p>
          <a:p>
            <a:pPr>
              <a:buSzPct val="100000"/>
              <a:buChar char="•"/>
            </a:pPr>
            <a:r>
              <a:rPr dirty="0"/>
              <a:t>Dyeing the jeans</a:t>
            </a:r>
          </a:p>
          <a:p>
            <a:pPr>
              <a:buSzPct val="100000"/>
              <a:buChar char="•"/>
            </a:pPr>
            <a:r>
              <a:rPr dirty="0"/>
              <a:t>Wearing the jeans</a:t>
            </a:r>
          </a:p>
          <a:p>
            <a:pPr>
              <a:buSzPct val="100000"/>
              <a:buChar char="•"/>
            </a:pPr>
            <a:endParaRPr dirty="0"/>
          </a:p>
          <a:p>
            <a:r>
              <a:rPr dirty="0"/>
              <a:t>Ideas include using renewable energy, changing crop use, recycling, buying second hand, not washing as often, not tumble drying</a:t>
            </a:r>
            <a:endParaRPr lang="en-GB" dirty="0"/>
          </a:p>
          <a:p>
            <a:endParaRPr lang="en-GB" dirty="0"/>
          </a:p>
          <a:p>
            <a:r>
              <a:rPr lang="en-GB" dirty="0"/>
              <a:t>Photo</a:t>
            </a:r>
            <a:r>
              <a:rPr lang="en-GB" baseline="0" dirty="0"/>
              <a:t> credit: </a:t>
            </a:r>
            <a:r>
              <a:rPr lang="en-GB" dirty="0">
                <a:hlinkClick r:id="rId3"/>
              </a:rPr>
              <a:t>http://maxpixel.freegreatpicture.com/Jeans-Laundry-Leash-936684</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1"/>
          <p:cNvSpPr>
            <a:spLocks noGrp="1" noRot="1" noChangeAspect="1"/>
          </p:cNvSpPr>
          <p:nvPr>
            <p:ph type="sldImg"/>
          </p:nvPr>
        </p:nvSpPr>
        <p:spPr>
          <a:prstGeom prst="rect">
            <a:avLst/>
          </a:prstGeom>
        </p:spPr>
        <p:txBody>
          <a:bodyPr/>
          <a:lstStyle/>
          <a:p>
            <a:endParaRPr/>
          </a:p>
        </p:txBody>
      </p:sp>
      <p:sp>
        <p:nvSpPr>
          <p:cNvPr id="222" name="Shape 222"/>
          <p:cNvSpPr>
            <a:spLocks noGrp="1"/>
          </p:cNvSpPr>
          <p:nvPr>
            <p:ph type="body" sz="quarter" idx="1"/>
          </p:nvPr>
        </p:nvSpPr>
        <p:spPr>
          <a:prstGeom prst="rect">
            <a:avLst/>
          </a:prstGeom>
        </p:spPr>
        <p:txBody>
          <a:bodyPr/>
          <a:lstStyle/>
          <a:p>
            <a:r>
              <a:rPr dirty="0"/>
              <a:t>Ideas for reducing environmental impact: Number 1: – What does this graph tell us about ways to reduce the impact? (possible answers: buy less often, buy recycled, wear items many times)</a:t>
            </a:r>
            <a:endParaRPr lang="en-GB" dirty="0"/>
          </a:p>
          <a:p>
            <a:endParaRPr lang="en-GB" dirty="0"/>
          </a:p>
          <a:p>
            <a:pPr marL="0" marR="0" indent="0" defTabSz="914400" eaLnBrk="1" fontAlgn="auto" latinLnBrk="0" hangingPunct="1">
              <a:lnSpc>
                <a:spcPct val="100000"/>
              </a:lnSpc>
              <a:spcBef>
                <a:spcPts val="400"/>
              </a:spcBef>
              <a:spcAft>
                <a:spcPts val="0"/>
              </a:spcAft>
              <a:buClrTx/>
              <a:buSzTx/>
              <a:buFontTx/>
              <a:buNone/>
              <a:tabLst/>
              <a:defRPr/>
            </a:pPr>
            <a:r>
              <a:rPr lang="en-GB" dirty="0"/>
              <a:t>Source: SEI Cotton, Hemp and Polyester report </a:t>
            </a:r>
            <a:r>
              <a:rPr lang="en-GB" b="0" dirty="0"/>
              <a:t>http://www.grida.no/publications/vg/waste/page/2857.aspx.</a:t>
            </a:r>
            <a:endParaRPr lang="en-GB" dirty="0"/>
          </a:p>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a:spLocks noGrp="1" noRot="1" noChangeAspect="1"/>
          </p:cNvSpPr>
          <p:nvPr>
            <p:ph type="sldImg"/>
          </p:nvPr>
        </p:nvSpPr>
        <p:spPr>
          <a:prstGeom prst="rect">
            <a:avLst/>
          </a:prstGeom>
        </p:spPr>
        <p:txBody>
          <a:bodyPr/>
          <a:lstStyle/>
          <a:p>
            <a:endParaRPr/>
          </a:p>
        </p:txBody>
      </p:sp>
      <p:sp>
        <p:nvSpPr>
          <p:cNvPr id="227" name="Shape 227"/>
          <p:cNvSpPr>
            <a:spLocks noGrp="1"/>
          </p:cNvSpPr>
          <p:nvPr>
            <p:ph type="body" sz="quarter" idx="1"/>
          </p:nvPr>
        </p:nvSpPr>
        <p:spPr>
          <a:prstGeom prst="rect">
            <a:avLst/>
          </a:prstGeom>
        </p:spPr>
        <p:txBody>
          <a:bodyPr/>
          <a:lstStyle/>
          <a:p>
            <a:r>
              <a:rPr dirty="0"/>
              <a:t>Ideas for reducing environmental impact: Number 2: – What doe</a:t>
            </a:r>
            <a:r>
              <a:rPr lang="en-GB"/>
              <a:t>s</a:t>
            </a:r>
            <a:r>
              <a:rPr/>
              <a:t> </a:t>
            </a:r>
            <a:r>
              <a:rPr dirty="0"/>
              <a:t>this graph tell us about ways to reduce the impact? (possible answers: buy lower impact crops and </a:t>
            </a:r>
            <a:r>
              <a:rPr dirty="0" err="1"/>
              <a:t>fibres</a:t>
            </a:r>
            <a:r>
              <a:rPr dirty="0"/>
              <a:t> such as organic options). Avoid polyester. </a:t>
            </a:r>
          </a:p>
          <a:p>
            <a:endParaRPr dirty="0"/>
          </a:p>
          <a:p>
            <a:pPr>
              <a:defRPr b="1"/>
            </a:pPr>
            <a:r>
              <a:rPr dirty="0"/>
              <a:t>Extension: </a:t>
            </a:r>
            <a:r>
              <a:rPr b="0" dirty="0"/>
              <a:t>A number of useful graphics about waste can be found here: http://www.grida.no/publications/vg/waste/page/2857.aspx. Learners examine graphs to identify/research other solutions/improvements. </a:t>
            </a:r>
          </a:p>
          <a:p>
            <a:pPr>
              <a:defRPr b="1"/>
            </a:pPr>
            <a:endParaRPr b="0" dirty="0"/>
          </a:p>
          <a:p>
            <a:r>
              <a:rPr dirty="0"/>
              <a:t>Source: SEI Cotton, Hemp and Polyester report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a:spLocks noGrp="1" noRot="1" noChangeAspect="1"/>
          </p:cNvSpPr>
          <p:nvPr>
            <p:ph type="sldImg"/>
          </p:nvPr>
        </p:nvSpPr>
        <p:spPr>
          <a:prstGeom prst="rect">
            <a:avLst/>
          </a:prstGeom>
        </p:spPr>
        <p:txBody>
          <a:bodyPr/>
          <a:lstStyle/>
          <a:p>
            <a:endParaRPr/>
          </a:p>
        </p:txBody>
      </p:sp>
      <p:sp>
        <p:nvSpPr>
          <p:cNvPr id="233" name="Shape 233"/>
          <p:cNvSpPr>
            <a:spLocks noGrp="1"/>
          </p:cNvSpPr>
          <p:nvPr>
            <p:ph type="body" sz="quarter" idx="1"/>
          </p:nvPr>
        </p:nvSpPr>
        <p:spPr>
          <a:prstGeom prst="rect">
            <a:avLst/>
          </a:prstGeom>
        </p:spPr>
        <p:txBody>
          <a:bodyPr/>
          <a:lstStyle/>
          <a:p>
            <a:r>
              <a:rPr dirty="0"/>
              <a:t>In groups, pick a section of the story and draw a timeline of what happens in that part of the supply chain. </a:t>
            </a:r>
          </a:p>
          <a:p>
            <a:pPr>
              <a:defRPr b="1"/>
            </a:pPr>
            <a:r>
              <a:rPr dirty="0"/>
              <a:t>Key questions to stimulate drawing: </a:t>
            </a:r>
            <a:r>
              <a:rPr b="0" dirty="0"/>
              <a:t>How is it transported? Where does it come from? Who is involved? Where do they travel from? What resources do they need? Where do they come from? Where do they go next? </a:t>
            </a:r>
          </a:p>
          <a:p>
            <a:endParaRPr b="0" dirty="0"/>
          </a:p>
          <a:p>
            <a:r>
              <a:rPr dirty="0" err="1"/>
              <a:t>Emphasise</a:t>
            </a:r>
            <a:r>
              <a:rPr dirty="0"/>
              <a:t> the drawings can be made up of symbols, words, sketches – they don’t have to be artistic!</a:t>
            </a:r>
            <a:endParaRPr lang="en-GB" dirty="0"/>
          </a:p>
          <a:p>
            <a:endParaRPr lang="en-GB" dirty="0"/>
          </a:p>
          <a:p>
            <a:r>
              <a:rPr lang="en-GB" dirty="0"/>
              <a:t>Photo credits: </a:t>
            </a:r>
            <a:r>
              <a:rPr lang="en-GB" dirty="0">
                <a:hlinkClick r:id="rId3"/>
              </a:rPr>
              <a:t>https://c1.staticflickr.com/4/3772/9979255996_b615ac4247_b.jpg</a:t>
            </a:r>
            <a:r>
              <a:rPr lang="en-GB" dirty="0"/>
              <a:t>; </a:t>
            </a:r>
            <a:r>
              <a:rPr lang="en-GB" dirty="0">
                <a:hlinkClick r:id="rId4"/>
              </a:rPr>
              <a:t>https://upload.wikimedia.org/wikipedia/commons/d/d7/Product%E2%80%99s_lifecycle.jpg</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credit: </a:t>
            </a:r>
            <a:r>
              <a:rPr lang="en-GB" dirty="0">
                <a:hlinkClick r:id="rId3"/>
              </a:rPr>
              <a:t>https://commons.wikimedia.org/wiki/File:Slava_Zaitsev_fashion_show-2.jpg</a:t>
            </a:r>
            <a:endParaRPr lang="en-GB" dirty="0"/>
          </a:p>
        </p:txBody>
      </p:sp>
    </p:spTree>
    <p:extLst>
      <p:ext uri="{BB962C8B-B14F-4D97-AF65-F5344CB8AC3E}">
        <p14:creationId xmlns:p14="http://schemas.microsoft.com/office/powerpoint/2010/main" val="1496648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prstGeom prst="rect">
            <a:avLst/>
          </a:prstGeom>
        </p:spPr>
        <p:txBody>
          <a:bodyPr/>
          <a:lstStyle/>
          <a:p>
            <a:endParaRPr/>
          </a:p>
        </p:txBody>
      </p:sp>
      <p:sp>
        <p:nvSpPr>
          <p:cNvPr id="258" name="Shape 258"/>
          <p:cNvSpPr>
            <a:spLocks noGrp="1"/>
          </p:cNvSpPr>
          <p:nvPr>
            <p:ph type="body" sz="quarter" idx="1"/>
          </p:nvPr>
        </p:nvSpPr>
        <p:spPr>
          <a:prstGeom prst="rect">
            <a:avLst/>
          </a:prstGeom>
        </p:spPr>
        <p:txBody>
          <a:bodyPr/>
          <a:lstStyle/>
          <a:p>
            <a:r>
              <a:t>Why, why, why chain – with examples started to be filled in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noRot="1" noChangeAspect="1"/>
          </p:cNvSpPr>
          <p:nvPr>
            <p:ph type="sldImg"/>
          </p:nvPr>
        </p:nvSpPr>
        <p:spPr>
          <a:prstGeom prst="rect">
            <a:avLst/>
          </a:prstGeom>
        </p:spPr>
        <p:txBody>
          <a:bodyPr/>
          <a:lstStyle/>
          <a:p>
            <a:endParaRPr/>
          </a:p>
        </p:txBody>
      </p:sp>
      <p:sp>
        <p:nvSpPr>
          <p:cNvPr id="265" name="Shape 265"/>
          <p:cNvSpPr>
            <a:spLocks noGrp="1"/>
          </p:cNvSpPr>
          <p:nvPr>
            <p:ph type="body" sz="quarter" idx="1"/>
          </p:nvPr>
        </p:nvSpPr>
        <p:spPr>
          <a:prstGeom prst="rect">
            <a:avLst/>
          </a:prstGeom>
        </p:spPr>
        <p:txBody>
          <a:bodyPr/>
          <a:lstStyle/>
          <a:p>
            <a:r>
              <a:rPr dirty="0"/>
              <a:t>Template consequence wheel – if it’s helpful, learners can think about consequences in terms of categories (economic, environment, </a:t>
            </a:r>
            <a:r>
              <a:rPr dirty="0" err="1"/>
              <a:t>etc</a:t>
            </a:r>
            <a:r>
              <a:rPr dirty="0"/>
              <a:t>)</a:t>
            </a:r>
            <a:endParaRPr lang="en-GB" dirty="0"/>
          </a:p>
          <a:p>
            <a:endParaRPr lang="en-GB" dirty="0"/>
          </a:p>
          <a:p>
            <a:r>
              <a:rPr lang="en-GB" dirty="0"/>
              <a:t>Get</a:t>
            </a:r>
            <a:r>
              <a:rPr lang="en-GB" baseline="0" dirty="0"/>
              <a:t> Global Education Pack: http://www.oxfam.org.uk/education/resources/get-global</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a:spLocks noGrp="1" noRot="1" noChangeAspect="1"/>
          </p:cNvSpPr>
          <p:nvPr>
            <p:ph type="sldImg"/>
          </p:nvPr>
        </p:nvSpPr>
        <p:spPr>
          <a:prstGeom prst="rect">
            <a:avLst/>
          </a:prstGeom>
        </p:spPr>
        <p:txBody>
          <a:bodyPr/>
          <a:lstStyle/>
          <a:p>
            <a:endParaRPr/>
          </a:p>
        </p:txBody>
      </p:sp>
      <p:sp>
        <p:nvSpPr>
          <p:cNvPr id="270" name="Shape 270"/>
          <p:cNvSpPr>
            <a:spLocks noGrp="1"/>
          </p:cNvSpPr>
          <p:nvPr>
            <p:ph type="body" sz="quarter" idx="1"/>
          </p:nvPr>
        </p:nvSpPr>
        <p:spPr>
          <a:prstGeom prst="rect">
            <a:avLst/>
          </a:prstGeom>
        </p:spPr>
        <p:txBody>
          <a:bodyPr/>
          <a:lstStyle/>
          <a:p>
            <a:r>
              <a:rPr dirty="0"/>
              <a:t>Template consequence wheel – if it’s helpful, learners can think about consequences in terms of categories (economic, environment, </a:t>
            </a:r>
            <a:r>
              <a:rPr dirty="0" err="1"/>
              <a:t>etc</a:t>
            </a:r>
            <a:r>
              <a:rPr dirty="0"/>
              <a:t>). Watch a quick example video here: https://www.youtube.com/watch?v=7YQTgFFIyrU</a:t>
            </a:r>
            <a:endParaRPr lang="en-GB" dirty="0"/>
          </a:p>
          <a:p>
            <a:endParaRPr lang="en-GB" dirty="0"/>
          </a:p>
          <a:p>
            <a:r>
              <a:rPr lang="en-GB" dirty="0"/>
              <a:t>Photo credit: </a:t>
            </a:r>
            <a:r>
              <a:rPr lang="en-GB" dirty="0">
                <a:hlinkClick r:id="rId3"/>
              </a:rPr>
              <a:t>http://www.fao.org/docrep/008/y5793e/y5793e04.htm</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Shape 274"/>
          <p:cNvSpPr>
            <a:spLocks noGrp="1" noRot="1" noChangeAspect="1"/>
          </p:cNvSpPr>
          <p:nvPr>
            <p:ph type="sldImg"/>
          </p:nvPr>
        </p:nvSpPr>
        <p:spPr>
          <a:prstGeom prst="rect">
            <a:avLst/>
          </a:prstGeom>
        </p:spPr>
        <p:txBody>
          <a:bodyPr/>
          <a:lstStyle/>
          <a:p>
            <a:endParaRPr/>
          </a:p>
        </p:txBody>
      </p:sp>
      <p:sp>
        <p:nvSpPr>
          <p:cNvPr id="275" name="Shape 275"/>
          <p:cNvSpPr>
            <a:spLocks noGrp="1"/>
          </p:cNvSpPr>
          <p:nvPr>
            <p:ph type="body" sz="quarter" idx="1"/>
          </p:nvPr>
        </p:nvSpPr>
        <p:spPr>
          <a:prstGeom prst="rect">
            <a:avLst/>
          </a:prstGeom>
        </p:spPr>
        <p:txBody>
          <a:bodyPr/>
          <a:lstStyle/>
          <a:p>
            <a:r>
              <a:t>Template consequence wheel – if it’s helpful, learners can think about consequences in terms of categories (economic, environment, etc). Watch a quick example video here: https://www.youtube.com/watch?v=7YQTgFFIyrU</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B1CBAB1-A6B9-45AE-AD9B-97F7A687D265}" type="slidenum">
              <a:rPr lang="en-GB" smtClean="0"/>
              <a:t>24</a:t>
            </a:fld>
            <a:endParaRPr lang="en-GB"/>
          </a:p>
        </p:txBody>
      </p:sp>
    </p:spTree>
    <p:extLst>
      <p:ext uri="{BB962C8B-B14F-4D97-AF65-F5344CB8AC3E}">
        <p14:creationId xmlns:p14="http://schemas.microsoft.com/office/powerpoint/2010/main" val="327055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r>
              <a:t>In groups, ask learners to come up with a list of things that they need – that they couldn’t live without. Ask them to negotiate until they agree in their groups. Discuss as a class any points of disagreement.  </a:t>
            </a:r>
            <a:r>
              <a:rPr b="1"/>
              <a:t>Optional resource: </a:t>
            </a:r>
            <a:r>
              <a:t>Use the </a:t>
            </a:r>
            <a:r>
              <a:rPr u="sng">
                <a:solidFill>
                  <a:srgbClr val="0000FF"/>
                </a:solidFill>
                <a:uFill>
                  <a:solidFill>
                    <a:srgbClr val="0000FF"/>
                  </a:solidFill>
                </a:uFill>
                <a:hlinkClick r:id="rId3"/>
              </a:rPr>
              <a:t>UNICEF Needs and Wants</a:t>
            </a:r>
            <a:r>
              <a:t> cards to facilitate the needs/wants activity discussion – ask learners to categorise the cards into things they need and things they want, and to add anything they think is missing.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r>
              <a:rPr dirty="0"/>
              <a:t>In groups, ask learners to come up with a list of things that they need – that they couldn’t live without. Ask them to negotiate until they agree in their groups. Discuss as a class any points of disagreement.  </a:t>
            </a:r>
            <a:r>
              <a:rPr b="1" dirty="0"/>
              <a:t>Optional resource: </a:t>
            </a:r>
            <a:r>
              <a:rPr dirty="0"/>
              <a:t>Use the </a:t>
            </a:r>
            <a:r>
              <a:rPr u="sng" dirty="0">
                <a:solidFill>
                  <a:srgbClr val="0000FF"/>
                </a:solidFill>
                <a:uFill>
                  <a:solidFill>
                    <a:srgbClr val="0000FF"/>
                  </a:solidFill>
                </a:uFill>
                <a:hlinkClick r:id="rId3"/>
              </a:rPr>
              <a:t>UNICEF Needs and Wants</a:t>
            </a:r>
            <a:r>
              <a:rPr dirty="0"/>
              <a:t> cards to facilitate the needs/wants activity discussion – ask learners to </a:t>
            </a:r>
            <a:r>
              <a:rPr dirty="0" err="1"/>
              <a:t>categorise</a:t>
            </a:r>
            <a:r>
              <a:rPr dirty="0"/>
              <a:t> the cards into things they need and things they want, and to add anything they think is missing.</a:t>
            </a:r>
            <a:endParaRPr lang="en-GB" dirty="0"/>
          </a:p>
          <a:p>
            <a:endParaRPr lang="en-GB" dirty="0"/>
          </a:p>
          <a:p>
            <a:r>
              <a:rPr lang="en-GB" dirty="0"/>
              <a:t>https://fashionunited.com/global-fashion-industry-statistics </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prstGeom prst="rect">
            <a:avLst/>
          </a:prstGeom>
        </p:spPr>
        <p:txBody>
          <a:bodyPr/>
          <a:lstStyle/>
          <a:p>
            <a:endParaRPr/>
          </a:p>
        </p:txBody>
      </p:sp>
      <p:sp>
        <p:nvSpPr>
          <p:cNvPr id="153" name="Shape 153"/>
          <p:cNvSpPr>
            <a:spLocks noGrp="1"/>
          </p:cNvSpPr>
          <p:nvPr>
            <p:ph type="body" sz="quarter" idx="1"/>
          </p:nvPr>
        </p:nvSpPr>
        <p:spPr>
          <a:prstGeom prst="rect">
            <a:avLst/>
          </a:prstGeom>
        </p:spPr>
        <p:txBody>
          <a:bodyPr/>
          <a:lstStyle/>
          <a:p>
            <a:r>
              <a:rPr dirty="0"/>
              <a:t>Moving onto the topic at hand, fashion. Did fashion/clothes come up as a need or a want? Brief discussion. Now we are going to look at the impacts of the fashion industry by following the story of a pair of jeans. </a:t>
            </a:r>
            <a:endParaRPr lang="en-GB" dirty="0"/>
          </a:p>
          <a:p>
            <a:endParaRPr lang="en-GB" dirty="0"/>
          </a:p>
          <a:p>
            <a:r>
              <a:rPr lang="en-GB" dirty="0"/>
              <a:t>Photo credit: https://commons.wikimedia.org/wiki/File:Jeans_for_men.jpg</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noRot="1" noChangeAspect="1"/>
          </p:cNvSpPr>
          <p:nvPr>
            <p:ph type="sldImg"/>
          </p:nvPr>
        </p:nvSpPr>
        <p:spPr>
          <a:prstGeom prst="rect">
            <a:avLst/>
          </a:prstGeom>
        </p:spPr>
        <p:txBody>
          <a:bodyPr/>
          <a:lstStyle/>
          <a:p>
            <a:endParaRPr/>
          </a:p>
        </p:txBody>
      </p:sp>
      <p:sp>
        <p:nvSpPr>
          <p:cNvPr id="162" name="Shape 162"/>
          <p:cNvSpPr>
            <a:spLocks noGrp="1"/>
          </p:cNvSpPr>
          <p:nvPr>
            <p:ph type="body" sz="quarter" idx="1"/>
          </p:nvPr>
        </p:nvSpPr>
        <p:spPr>
          <a:prstGeom prst="rect">
            <a:avLst/>
          </a:prstGeom>
        </p:spPr>
        <p:txBody>
          <a:bodyPr/>
          <a:lstStyle/>
          <a:p>
            <a:pPr>
              <a:defRPr b="1">
                <a:solidFill>
                  <a:srgbClr val="6495AF"/>
                </a:solidFill>
              </a:defRPr>
            </a:pPr>
            <a:r>
              <a:rPr dirty="0"/>
              <a:t>Let’s start with the non-organic cotton. </a:t>
            </a:r>
            <a:r>
              <a:rPr b="0" dirty="0"/>
              <a:t>Share the facts on the slide. </a:t>
            </a:r>
          </a:p>
          <a:p>
            <a:pPr>
              <a:defRPr>
                <a:solidFill>
                  <a:srgbClr val="6495AF"/>
                </a:solidFill>
              </a:defRPr>
            </a:pPr>
            <a:endParaRPr b="0" dirty="0"/>
          </a:p>
          <a:p>
            <a:pPr>
              <a:defRPr b="1">
                <a:solidFill>
                  <a:srgbClr val="6495AF"/>
                </a:solidFill>
              </a:defRPr>
            </a:pPr>
            <a:r>
              <a:rPr dirty="0"/>
              <a:t>Extra facts</a:t>
            </a:r>
          </a:p>
          <a:p>
            <a:pPr>
              <a:buSzPct val="100000"/>
              <a:buChar char="•"/>
              <a:defRPr>
                <a:solidFill>
                  <a:srgbClr val="6495AF"/>
                </a:solidFill>
                <a:latin typeface="Verdana"/>
                <a:ea typeface="Verdana"/>
                <a:cs typeface="Verdana"/>
                <a:sym typeface="Verdana"/>
              </a:defRPr>
            </a:pPr>
            <a:r>
              <a:rPr dirty="0"/>
              <a:t>The water footprint of cotton fabric varies from place to place. </a:t>
            </a:r>
            <a:r>
              <a:rPr b="1" dirty="0"/>
              <a:t>China</a:t>
            </a:r>
            <a:r>
              <a:rPr dirty="0"/>
              <a:t>’ cotton water footprint is 6000 </a:t>
            </a:r>
            <a:r>
              <a:rPr dirty="0" err="1"/>
              <a:t>litre</a:t>
            </a:r>
            <a:r>
              <a:rPr dirty="0"/>
              <a:t>/kg; </a:t>
            </a:r>
            <a:r>
              <a:rPr b="1" dirty="0"/>
              <a:t>USA = </a:t>
            </a:r>
            <a:r>
              <a:rPr dirty="0"/>
              <a:t>8100 </a:t>
            </a:r>
            <a:r>
              <a:rPr dirty="0" err="1"/>
              <a:t>litre</a:t>
            </a:r>
            <a:r>
              <a:rPr dirty="0"/>
              <a:t>/kg, </a:t>
            </a:r>
            <a:r>
              <a:rPr b="1" dirty="0"/>
              <a:t>India = </a:t>
            </a:r>
            <a:r>
              <a:rPr dirty="0"/>
              <a:t>22500 </a:t>
            </a:r>
            <a:r>
              <a:rPr dirty="0" err="1"/>
              <a:t>litre</a:t>
            </a:r>
            <a:r>
              <a:rPr dirty="0"/>
              <a:t>/kg, Pakistan = 9600 </a:t>
            </a:r>
            <a:r>
              <a:rPr dirty="0" err="1"/>
              <a:t>litre</a:t>
            </a:r>
            <a:r>
              <a:rPr dirty="0"/>
              <a:t>/kg, </a:t>
            </a:r>
            <a:r>
              <a:rPr b="1" dirty="0"/>
              <a:t>Uzbekistan = </a:t>
            </a:r>
            <a:r>
              <a:rPr dirty="0"/>
              <a:t>9200 </a:t>
            </a:r>
            <a:r>
              <a:rPr dirty="0" err="1"/>
              <a:t>litre</a:t>
            </a:r>
            <a:r>
              <a:rPr dirty="0"/>
              <a:t>/kg (</a:t>
            </a:r>
            <a:r>
              <a:rPr dirty="0" err="1"/>
              <a:t>Mekonnen</a:t>
            </a:r>
            <a:r>
              <a:rPr dirty="0"/>
              <a:t> and Hoekstra, 2010, 2011). </a:t>
            </a:r>
          </a:p>
          <a:p>
            <a:pPr>
              <a:buSzPct val="100000"/>
              <a:buChar char="•"/>
              <a:defRPr>
                <a:solidFill>
                  <a:srgbClr val="6495AF"/>
                </a:solidFill>
                <a:latin typeface="Verdana"/>
                <a:ea typeface="Verdana"/>
                <a:cs typeface="Verdana"/>
                <a:sym typeface="Verdana"/>
              </a:defRPr>
            </a:pPr>
            <a:r>
              <a:rPr dirty="0"/>
              <a:t>It is mostly fresh (blue) water because cotton is often irrigated. On average, one third of the water footprint of cotton is blue water (higher in Uzbekistan (88%) and Pakistan (55%)). </a:t>
            </a:r>
            <a:endParaRPr lang="en-GB" dirty="0"/>
          </a:p>
          <a:p>
            <a:pPr>
              <a:buSzPct val="100000"/>
              <a:buChar char="•"/>
              <a:defRPr>
                <a:solidFill>
                  <a:srgbClr val="6495AF"/>
                </a:solidFill>
                <a:latin typeface="Verdana"/>
                <a:ea typeface="Verdana"/>
                <a:cs typeface="Verdana"/>
                <a:sym typeface="Verdana"/>
              </a:defRPr>
            </a:pPr>
            <a:endParaRPr lang="en-GB" dirty="0"/>
          </a:p>
          <a:p>
            <a:pPr>
              <a:buSzPct val="100000"/>
              <a:buChar char="•"/>
              <a:defRPr>
                <a:solidFill>
                  <a:srgbClr val="6495AF"/>
                </a:solidFill>
                <a:latin typeface="Verdana"/>
                <a:ea typeface="Verdana"/>
                <a:cs typeface="Verdana"/>
                <a:sym typeface="Verdana"/>
              </a:defRPr>
            </a:pPr>
            <a:r>
              <a:rPr lang="en-GB" dirty="0"/>
              <a:t>https://www.theguardian.com/sustainable-business/2015/mar/20/cost-cotton-water-challenged-india-world-water-day – Source For Statistics </a:t>
            </a:r>
          </a:p>
          <a:p>
            <a:pPr>
              <a:buSzPct val="100000"/>
              <a:buChar char="•"/>
              <a:defRPr>
                <a:solidFill>
                  <a:srgbClr val="6495AF"/>
                </a:solidFill>
                <a:latin typeface="Verdana"/>
                <a:ea typeface="Verdana"/>
                <a:cs typeface="Verdana"/>
                <a:sym typeface="Verdana"/>
              </a:defRPr>
            </a:pPr>
            <a:endParaRPr lang="en-GB" dirty="0"/>
          </a:p>
          <a:p>
            <a:pPr>
              <a:buSzPct val="100000"/>
              <a:buNone/>
              <a:defRPr>
                <a:solidFill>
                  <a:srgbClr val="6495AF"/>
                </a:solidFill>
                <a:latin typeface="Verdana"/>
                <a:ea typeface="Verdana"/>
                <a:cs typeface="Verdana"/>
                <a:sym typeface="Verdana"/>
              </a:defRPr>
            </a:pPr>
            <a:r>
              <a:rPr lang="en-GB" dirty="0"/>
              <a:t>Photo credits: </a:t>
            </a:r>
            <a:r>
              <a:rPr lang="en-GB" sz="1200" dirty="0">
                <a:latin typeface="+mn-lt"/>
                <a:ea typeface="+mn-ea"/>
                <a:cs typeface="+mn-cs"/>
                <a:sym typeface="Verdana"/>
                <a:hlinkClick r:id="rId3"/>
              </a:rPr>
              <a:t>https://upload.wikimedia.org/wikipedia/commons/a/a4/Cotton_field_kv03.jpg</a:t>
            </a:r>
            <a:r>
              <a:rPr lang="en-GB" sz="1200" dirty="0">
                <a:latin typeface="+mn-lt"/>
                <a:ea typeface="+mn-ea"/>
                <a:cs typeface="+mn-cs"/>
                <a:sym typeface="Verdana"/>
              </a:rPr>
              <a:t>; </a:t>
            </a:r>
            <a:r>
              <a:rPr lang="en-GB" sz="1200" dirty="0">
                <a:latin typeface="+mn-lt"/>
                <a:ea typeface="+mn-ea"/>
                <a:cs typeface="+mn-cs"/>
                <a:sym typeface="Verdana"/>
                <a:hlinkClick r:id="rId4"/>
              </a:rPr>
              <a:t>https://upload.wikimedia.org/wikipedia/commons/6/68/CottonPlant.JPG</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noRot="1" noChangeAspect="1"/>
          </p:cNvSpPr>
          <p:nvPr>
            <p:ph type="sldImg"/>
          </p:nvPr>
        </p:nvSpPr>
        <p:spPr>
          <a:prstGeom prst="rect">
            <a:avLst/>
          </a:prstGeom>
        </p:spPr>
        <p:txBody>
          <a:bodyPr/>
          <a:lstStyle/>
          <a:p>
            <a:endParaRPr/>
          </a:p>
        </p:txBody>
      </p:sp>
      <p:sp>
        <p:nvSpPr>
          <p:cNvPr id="167" name="Shape 167"/>
          <p:cNvSpPr>
            <a:spLocks noGrp="1"/>
          </p:cNvSpPr>
          <p:nvPr>
            <p:ph type="body" sz="quarter" idx="1"/>
          </p:nvPr>
        </p:nvSpPr>
        <p:spPr>
          <a:prstGeom prst="rect">
            <a:avLst/>
          </a:prstGeom>
        </p:spPr>
        <p:txBody>
          <a:bodyPr/>
          <a:lstStyle/>
          <a:p>
            <a:pPr>
              <a:defRPr>
                <a:solidFill>
                  <a:srgbClr val="6495AF"/>
                </a:solidFill>
                <a:latin typeface="Verdana"/>
                <a:ea typeface="Verdana"/>
                <a:cs typeface="Verdana"/>
                <a:sym typeface="Verdana"/>
              </a:defRPr>
            </a:pPr>
            <a:r>
              <a:rPr dirty="0"/>
              <a:t>Let’s look at an example of a local impact of this use. The pictures show the Aral Sea in Central Asia in 1989 (left) and 2014 (right). The water use of cotton has often great local impacts. Excessive abstractions of water from the Amur Darya and </a:t>
            </a:r>
            <a:r>
              <a:rPr dirty="0" err="1"/>
              <a:t>Syr</a:t>
            </a:r>
            <a:r>
              <a:rPr dirty="0"/>
              <a:t> Darya for cotton irrigation have resulted in the near-disappearance of the Aral Sea. </a:t>
            </a:r>
          </a:p>
          <a:p>
            <a:pPr>
              <a:defRPr>
                <a:solidFill>
                  <a:srgbClr val="6495AF"/>
                </a:solidFill>
                <a:latin typeface="Verdana"/>
                <a:ea typeface="Verdana"/>
                <a:cs typeface="Verdana"/>
                <a:sym typeface="Verdana"/>
              </a:defRPr>
            </a:pPr>
            <a:endParaRPr dirty="0"/>
          </a:p>
          <a:p>
            <a:pPr>
              <a:defRPr b="1">
                <a:solidFill>
                  <a:srgbClr val="6495AF"/>
                </a:solidFill>
                <a:latin typeface="Verdana"/>
                <a:ea typeface="Verdana"/>
                <a:cs typeface="Verdana"/>
                <a:sym typeface="Verdana"/>
              </a:defRPr>
            </a:pPr>
            <a:r>
              <a:rPr dirty="0"/>
              <a:t>Other useful facts</a:t>
            </a:r>
          </a:p>
          <a:p>
            <a:pPr>
              <a:buSzPct val="100000"/>
              <a:buChar char="•"/>
            </a:pPr>
            <a:r>
              <a:rPr dirty="0"/>
              <a:t>The total Water Footprint  of the cotton goods we buy in Britain is 4.66m3/</a:t>
            </a:r>
            <a:r>
              <a:rPr dirty="0" err="1"/>
              <a:t>yr</a:t>
            </a:r>
            <a:r>
              <a:rPr dirty="0"/>
              <a:t> or 77 m3 per person/yr. If we translate this into average daily water use per person UK would be 211 </a:t>
            </a:r>
            <a:r>
              <a:rPr dirty="0" err="1"/>
              <a:t>litres</a:t>
            </a:r>
            <a:r>
              <a:rPr dirty="0"/>
              <a:t> per person/day, compared to an average 140-150 that we use per day in our homes. </a:t>
            </a:r>
            <a:endParaRPr lang="en-GB" dirty="0"/>
          </a:p>
          <a:p>
            <a:pPr>
              <a:buSzPct val="100000"/>
              <a:buNone/>
            </a:pPr>
            <a:endParaRPr lang="en-GB" dirty="0"/>
          </a:p>
          <a:p>
            <a:pPr>
              <a:buSzPct val="100000"/>
              <a:buNone/>
            </a:pPr>
            <a:r>
              <a:rPr lang="en-GB" dirty="0"/>
              <a:t>Photo credit: </a:t>
            </a:r>
            <a:r>
              <a:rPr lang="en-GB" dirty="0">
                <a:hlinkClick r:id="rId3"/>
              </a:rPr>
              <a:t>https://upload.wikimedia.org/wikipedia/commons/7/75/AralSea1989_2014.jpg</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dirty="0"/>
              <a:t>So, we’ve grown and harvested the cotton for our jeans. Next is processing the cotton. Cotton yarn is often ‘sized’ with starch to increase strength, bathed in oil and sometimes bathed in caustic soda for a worn look. Starch biodegrades but when dumped in water consume oxygen, threatening marine life. </a:t>
            </a:r>
            <a:endParaRPr lang="en-GB" dirty="0"/>
          </a:p>
          <a:p>
            <a:endParaRPr lang="en-GB" dirty="0"/>
          </a:p>
          <a:p>
            <a:r>
              <a:rPr lang="en-GB" dirty="0"/>
              <a:t>Photo credit: https://commons.wikimedia.org/wiki/File:CSIRO_ScienceImage_10736_Manually_decontaminating_cotton_before_processing_at_an_Indian_spinning_mill.jpg</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noRot="1" noChangeAspect="1"/>
          </p:cNvSpPr>
          <p:nvPr>
            <p:ph type="sldImg"/>
          </p:nvPr>
        </p:nvSpPr>
        <p:spPr>
          <a:prstGeom prst="rect">
            <a:avLst/>
          </a:prstGeom>
        </p:spPr>
        <p:txBody>
          <a:bodyPr/>
          <a:lstStyle/>
          <a:p>
            <a:endParaRPr/>
          </a:p>
        </p:txBody>
      </p:sp>
      <p:sp>
        <p:nvSpPr>
          <p:cNvPr id="179" name="Shape 179"/>
          <p:cNvSpPr>
            <a:spLocks noGrp="1"/>
          </p:cNvSpPr>
          <p:nvPr>
            <p:ph type="body" sz="quarter" idx="1"/>
          </p:nvPr>
        </p:nvSpPr>
        <p:spPr>
          <a:prstGeom prst="rect">
            <a:avLst/>
          </a:prstGeom>
        </p:spPr>
        <p:txBody>
          <a:bodyPr/>
          <a:lstStyle/>
          <a:p>
            <a:r>
              <a:rPr dirty="0"/>
              <a:t>Our pair of jeans also contain Polyester and </a:t>
            </a:r>
            <a:r>
              <a:rPr dirty="0" err="1"/>
              <a:t>Elastane</a:t>
            </a:r>
            <a:endParaRPr dirty="0"/>
          </a:p>
          <a:p>
            <a:endParaRPr dirty="0"/>
          </a:p>
          <a:p>
            <a:r>
              <a:rPr dirty="0"/>
              <a:t>Sources for slide: http://fashionmaterials.weebly.com/spandex.html (</a:t>
            </a:r>
            <a:r>
              <a:rPr dirty="0" err="1"/>
              <a:t>elastane</a:t>
            </a:r>
            <a:r>
              <a:rPr dirty="0"/>
              <a:t>)</a:t>
            </a:r>
          </a:p>
          <a:p>
            <a:r>
              <a:rPr dirty="0"/>
              <a:t>http://scienceperspectives.blogspot.co.uk/p/impacts-on-environment.html (polyester)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2"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89"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90"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91"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98"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99"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100"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07"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108"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109"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6"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117"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118"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88F2F42-A7FF-4E23-BDAB-BD9EA2BB2E9C}" type="datetimeFigureOut">
              <a:rPr lang="en-GB" smtClean="0"/>
              <a:t>19/06/2017</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235470" y="6400416"/>
            <a:ext cx="279880" cy="276995"/>
          </a:xfrm>
          <a:prstGeom prst="rect">
            <a:avLst/>
          </a:prstGeom>
        </p:spPr>
        <p:txBody>
          <a:bodyPr/>
          <a:lstStyle/>
          <a:p>
            <a:fld id="{DFE605B7-FBDC-440B-B6BF-071AA83B7095}" type="slidenum">
              <a:rPr lang="en-GB" smtClean="0"/>
              <a:t>‹#›</a:t>
            </a:fld>
            <a:endParaRPr lang="en-GB"/>
          </a:p>
        </p:txBody>
      </p:sp>
      <p:pic>
        <p:nvPicPr>
          <p:cNvPr id="7" name="Picture 6" descr="S:\All Staff\CEWC Activities\British Council Projects 2012-2016\ChangeMakers 2014\logos\ChangeMakers logo.png"/>
          <p:cNvPicPr/>
          <p:nvPr userDrawn="1"/>
        </p:nvPicPr>
        <p:blipFill>
          <a:blip r:embed="rId2" cstate="print"/>
          <a:srcRect/>
          <a:stretch>
            <a:fillRect/>
          </a:stretch>
        </p:blipFill>
        <p:spPr bwMode="auto">
          <a:xfrm>
            <a:off x="-206095" y="94131"/>
            <a:ext cx="2528594" cy="622987"/>
          </a:xfrm>
          <a:prstGeom prst="rect">
            <a:avLst/>
          </a:prstGeom>
          <a:noFill/>
          <a:ln w="9525">
            <a:noFill/>
            <a:miter lim="800000"/>
            <a:headEnd/>
            <a:tailEnd/>
          </a:ln>
        </p:spPr>
      </p:pic>
    </p:spTree>
    <p:extLst>
      <p:ext uri="{BB962C8B-B14F-4D97-AF65-F5344CB8AC3E}">
        <p14:creationId xmlns:p14="http://schemas.microsoft.com/office/powerpoint/2010/main" val="3378805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9"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20"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21"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28"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29"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30"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37"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38"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39"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46"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47"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48"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55"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56"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57"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64"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65"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66"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73" name="Oval"/>
          <p:cNvSpPr/>
          <p:nvPr/>
        </p:nvSpPr>
        <p:spPr>
          <a:xfrm>
            <a:off x="-3852863" y="-531814"/>
            <a:ext cx="7419976" cy="7589840"/>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74" name="Oval"/>
          <p:cNvSpPr/>
          <p:nvPr/>
        </p:nvSpPr>
        <p:spPr>
          <a:xfrm>
            <a:off x="7956550" y="5516562"/>
            <a:ext cx="1655765" cy="1693865"/>
          </a:xfrm>
          <a:prstGeom prst="ellipse">
            <a:avLst/>
          </a:prstGeom>
          <a:solidFill>
            <a:srgbClr val="D5E8A0"/>
          </a:solidFill>
          <a:ln w="12700">
            <a:miter lim="400000"/>
          </a:ln>
        </p:spPr>
        <p:txBody>
          <a:bodyPr lIns="45718" tIns="45718" rIns="45718" bIns="45718" anchor="ctr"/>
          <a:lstStyle/>
          <a:p>
            <a:pPr algn="ctr">
              <a:defRPr>
                <a:solidFill>
                  <a:srgbClr val="FFFFFF"/>
                </a:solidFill>
              </a:defRPr>
            </a:pPr>
            <a:endParaRPr/>
          </a:p>
        </p:txBody>
      </p:sp>
      <p:sp>
        <p:nvSpPr>
          <p:cNvPr id="75"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82" name="Slide Number"/>
          <p:cNvSpPr>
            <a:spLocks noGrp="1"/>
          </p:cNvSpPr>
          <p:nvPr>
            <p:ph type="sldNum" sz="quarter" idx="2"/>
          </p:nvPr>
        </p:nvSpPr>
        <p:spPr>
          <a:xfrm>
            <a:off x="6553200" y="6245225"/>
            <a:ext cx="358411" cy="350660"/>
          </a:xfrm>
          <a:prstGeom prst="rect">
            <a:avLst/>
          </a:prstGeom>
        </p:spPr>
        <p:txBody>
          <a:bodyPr anchor="t"/>
          <a:lstStyle>
            <a:lvl1pPr algn="l">
              <a:defRPr sz="1800"/>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ChangeMakers logo.png" descr="ChangeMakers logo.png"/>
          <p:cNvPicPr>
            <a:picLocks noChangeAspect="1"/>
          </p:cNvPicPr>
          <p:nvPr/>
        </p:nvPicPr>
        <p:blipFill>
          <a:blip r:embed="rId16">
            <a:extLst/>
          </a:blip>
          <a:stretch>
            <a:fillRect/>
          </a:stretch>
        </p:blipFill>
        <p:spPr>
          <a:xfrm>
            <a:off x="6019800" y="188912"/>
            <a:ext cx="2989264" cy="552452"/>
          </a:xfrm>
          <a:prstGeom prst="rect">
            <a:avLst/>
          </a:prstGeom>
          <a:ln w="12700">
            <a:miter lim="400000"/>
          </a:ln>
        </p:spPr>
      </p:pic>
      <p:sp>
        <p:nvSpPr>
          <p:cNvPr id="3" name="Title Text"/>
          <p:cNvSpPr>
            <a:spLocks noGrp="1"/>
          </p:cNvSpPr>
          <p:nvPr>
            <p:ph type="title"/>
          </p:nvPr>
        </p:nvSpPr>
        <p:spPr>
          <a:xfrm>
            <a:off x="1370012" y="769937"/>
            <a:ext cx="7315201" cy="166846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lstStyle/>
          <a:p>
            <a:r>
              <a:t>Title Text</a:t>
            </a:r>
          </a:p>
        </p:txBody>
      </p:sp>
      <p:sp>
        <p:nvSpPr>
          <p:cNvPr id="4" name="Body Level One…"/>
          <p:cNvSpPr>
            <a:spLocks noGrp="1"/>
          </p:cNvSpPr>
          <p:nvPr>
            <p:ph type="body" idx="1"/>
          </p:nvPr>
        </p:nvSpPr>
        <p:spPr>
          <a:xfrm>
            <a:off x="5103812" y="2438400"/>
            <a:ext cx="3581401" cy="441960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5" name="Slide Number"/>
          <p:cNvSpPr>
            <a:spLocks noGrp="1"/>
          </p:cNvSpPr>
          <p:nvPr>
            <p:ph type="sldNum" sz="quarter" idx="2"/>
          </p:nvPr>
        </p:nvSpPr>
        <p:spPr>
          <a:xfrm>
            <a:off x="6279546" y="6224224"/>
            <a:ext cx="273654" cy="264253"/>
          </a:xfrm>
          <a:prstGeom prst="rect">
            <a:avLst/>
          </a:prstGeom>
          <a:ln w="12700">
            <a:miter lim="400000"/>
          </a:ln>
        </p:spPr>
        <p:txBody>
          <a:bodyPr wrap="none" lIns="45718" tIns="45718" rIns="45718" bIns="45718"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Arial"/>
        </a:defRPr>
      </a:lvl9pPr>
    </p:titleStyle>
    <p:bodyStyle>
      <a:lvl1pPr marL="342900" marR="0" indent="-3429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Arial"/>
        </a:defRPr>
      </a:lvl1pPr>
      <a:lvl2pPr marL="783771" marR="0" indent="-326571"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Arial"/>
        </a:defRPr>
      </a:lvl2pPr>
      <a:lvl3pPr marL="1219200" marR="0" indent="-3048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Arial"/>
        </a:defRPr>
      </a:lvl3pPr>
      <a:lvl4pPr marL="17373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Arial"/>
        </a:defRPr>
      </a:lvl4pPr>
      <a:lvl5pPr marL="2235200" marR="0" indent="-4064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Arial"/>
        </a:defRPr>
      </a:lvl5pPr>
      <a:lvl6pPr marL="0" marR="0" indent="2286000" algn="l" defTabSz="914400" rtl="0" latinLnBrk="0">
        <a:lnSpc>
          <a:spcPct val="100000"/>
        </a:lnSpc>
        <a:spcBef>
          <a:spcPts val="700"/>
        </a:spcBef>
        <a:spcAft>
          <a:spcPts val="0"/>
        </a:spcAft>
        <a:buClrTx/>
        <a:buSzTx/>
        <a:buFontTx/>
        <a:buNone/>
        <a:tabLst/>
        <a:defRPr sz="3200" b="0" i="0" u="none" strike="noStrike" cap="none" spc="0" baseline="0">
          <a:ln>
            <a:noFill/>
          </a:ln>
          <a:solidFill>
            <a:srgbClr val="000000"/>
          </a:solidFill>
          <a:uFillTx/>
          <a:latin typeface="+mn-lt"/>
          <a:ea typeface="+mn-ea"/>
          <a:cs typeface="+mn-cs"/>
          <a:sym typeface="Arial"/>
        </a:defRPr>
      </a:lvl6pPr>
      <a:lvl7pPr marL="0" marR="0" indent="2743200" algn="l" defTabSz="914400" rtl="0" latinLnBrk="0">
        <a:lnSpc>
          <a:spcPct val="100000"/>
        </a:lnSpc>
        <a:spcBef>
          <a:spcPts val="700"/>
        </a:spcBef>
        <a:spcAft>
          <a:spcPts val="0"/>
        </a:spcAft>
        <a:buClrTx/>
        <a:buSzTx/>
        <a:buFontTx/>
        <a:buNone/>
        <a:tabLst/>
        <a:defRPr sz="3200" b="0" i="0" u="none" strike="noStrike" cap="none" spc="0" baseline="0">
          <a:ln>
            <a:noFill/>
          </a:ln>
          <a:solidFill>
            <a:srgbClr val="000000"/>
          </a:solidFill>
          <a:uFillTx/>
          <a:latin typeface="+mn-lt"/>
          <a:ea typeface="+mn-ea"/>
          <a:cs typeface="+mn-cs"/>
          <a:sym typeface="Arial"/>
        </a:defRPr>
      </a:lvl7pPr>
      <a:lvl8pPr marL="0" marR="0" indent="3200400" algn="l" defTabSz="914400" rtl="0" latinLnBrk="0">
        <a:lnSpc>
          <a:spcPct val="100000"/>
        </a:lnSpc>
        <a:spcBef>
          <a:spcPts val="700"/>
        </a:spcBef>
        <a:spcAft>
          <a:spcPts val="0"/>
        </a:spcAft>
        <a:buClrTx/>
        <a:buSzTx/>
        <a:buFontTx/>
        <a:buNone/>
        <a:tabLst/>
        <a:defRPr sz="3200" b="0" i="0" u="none" strike="noStrike" cap="none" spc="0" baseline="0">
          <a:ln>
            <a:noFill/>
          </a:ln>
          <a:solidFill>
            <a:srgbClr val="000000"/>
          </a:solidFill>
          <a:uFillTx/>
          <a:latin typeface="+mn-lt"/>
          <a:ea typeface="+mn-ea"/>
          <a:cs typeface="+mn-cs"/>
          <a:sym typeface="Arial"/>
        </a:defRPr>
      </a:lvl8pPr>
      <a:lvl9pPr marL="0" marR="0" indent="3657600" algn="l" defTabSz="914400" rtl="0" latinLnBrk="0">
        <a:lnSpc>
          <a:spcPct val="100000"/>
        </a:lnSpc>
        <a:spcBef>
          <a:spcPts val="700"/>
        </a:spcBef>
        <a:spcAft>
          <a:spcPts val="0"/>
        </a:spcAft>
        <a:buClrTx/>
        <a:buSzTx/>
        <a:buFontTx/>
        <a:buNone/>
        <a:tabLst/>
        <a:defRPr sz="3200" b="0" i="0" u="none" strike="noStrike" cap="none" spc="0" baseline="0">
          <a:ln>
            <a:noFill/>
          </a:ln>
          <a:solidFill>
            <a:srgbClr val="000000"/>
          </a:solidFill>
          <a:uFillTx/>
          <a:latin typeface="+mn-lt"/>
          <a:ea typeface="+mn-ea"/>
          <a:cs typeface="+mn-cs"/>
          <a:sym typeface="Arial"/>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ixabay.com/p-606993/?no_redirect"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upload.wikimedia.org/wikipedia/commons/thumb/4/4e/Indigo_cake.jpg/768px-Indigo_cake.jpg"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hyperlink" Target="https://commons.wikimedia.org/wiki/File:103_DSK_sewing_factory_(3384828714).jpg"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hyperlink" Target="https://upload.wikimedia.org/wikipedia/commons/thumb/b/b0/Closed_fly.jpg/312px-Closed_fly.jpg"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hyperlink" Target="https://alexandralo3.wordpress.com/"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hyperlink" Target="https://upload.wikimedia.org/wikipedia/commons/7/74/Sphalerite_(Herja_Mine,_Baia_Mare,_Romania).jpg" TargetMode="Externa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static.pexels.com/photos/6644/sea-water-ocean-waves.jp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hyperlink" Target="http://maxpixel.freegreatpicture.com/Cabbage-Fuel-Anthracite-Coal-Burned-Black-842468" TargetMode="Externa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hyperlink" Target="http://maxpixel.freegreatpicture.com/Jeans-Laundry-Leash-936684"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c1.staticflickr.com/4/3772/9979255996_b615ac4247_b.jpg"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hyperlink" Target="https://upload.wikimedia.org/wikipedia/commons/d/d7/Product%E2%80%99s_lifecycle.jpg" TargetMode="Externa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hyperlink" Target="https://commons.wikimedia.org/wiki/File:Slava_Zaitsev_fashion_show-2.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hyperlink" Target="http://www.fao.org/docrep/008/y5793e/y5793e04.htm"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upload.wikimedia.org/wikipedia/commons/6/68/CottonPlant.JPG"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hyperlink" Target="https://upload.wikimedia.org/wikipedia/commons/a/a4/Cotton_field_kv03.jpg"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s://upload.wikimedia.org/wikipedia/commons/7/75/AralSea1989_2014.jpg"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In this session, we will:…"/>
          <p:cNvSpPr/>
          <p:nvPr/>
        </p:nvSpPr>
        <p:spPr>
          <a:xfrm>
            <a:off x="240007" y="1676414"/>
            <a:ext cx="8377002" cy="2862318"/>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marL="228600" defTabSz="457200">
              <a:buSzPct val="100000"/>
              <a:defRPr sz="2000">
                <a:solidFill>
                  <a:srgbClr val="171717"/>
                </a:solidFill>
                <a:uFill>
                  <a:solidFill>
                    <a:srgbClr val="171717"/>
                  </a:solidFill>
                </a:uFill>
              </a:defRPr>
            </a:pPr>
            <a:r>
              <a:rPr lang="en-GB" dirty="0"/>
              <a:t>In this session we will:</a:t>
            </a:r>
          </a:p>
          <a:p>
            <a:pPr marL="457200" indent="-228600" defTabSz="457200">
              <a:buSzPct val="100000"/>
              <a:buFont typeface="Symbol"/>
              <a:buChar char="·"/>
              <a:defRPr sz="2000">
                <a:solidFill>
                  <a:srgbClr val="171717"/>
                </a:solidFill>
                <a:uFill>
                  <a:solidFill>
                    <a:srgbClr val="171717"/>
                  </a:solidFill>
                </a:uFill>
              </a:defRPr>
            </a:pPr>
            <a:r>
              <a:rPr dirty="0"/>
              <a:t>Think critically about needs and wants</a:t>
            </a:r>
          </a:p>
          <a:p>
            <a:pPr marL="457200" indent="-228600" defTabSz="457200">
              <a:buSzPct val="100000"/>
              <a:buFont typeface="Symbol"/>
              <a:buChar char="·"/>
              <a:defRPr sz="2000">
                <a:solidFill>
                  <a:srgbClr val="171717"/>
                </a:solidFill>
                <a:uFill>
                  <a:solidFill>
                    <a:srgbClr val="171717"/>
                  </a:solidFill>
                </a:uFill>
              </a:defRPr>
            </a:pPr>
            <a:r>
              <a:rPr dirty="0"/>
              <a:t>Identify the environmental and human impacts of the global fashion industry </a:t>
            </a:r>
          </a:p>
          <a:p>
            <a:pPr marL="457200" indent="-228600" defTabSz="457200">
              <a:buSzPct val="100000"/>
              <a:buFont typeface="Symbol"/>
              <a:buChar char="·"/>
              <a:defRPr sz="2000">
                <a:solidFill>
                  <a:srgbClr val="171717"/>
                </a:solidFill>
                <a:uFill>
                  <a:solidFill>
                    <a:srgbClr val="171717"/>
                  </a:solidFill>
                </a:uFill>
              </a:defRPr>
            </a:pPr>
            <a:r>
              <a:rPr dirty="0"/>
              <a:t>Think critically about these impacts and their own use of fashion</a:t>
            </a:r>
          </a:p>
          <a:p>
            <a:pPr marL="457200" indent="-228600" defTabSz="457200">
              <a:buSzPct val="100000"/>
              <a:buFont typeface="Symbol"/>
              <a:buChar char="·"/>
              <a:defRPr sz="2000">
                <a:solidFill>
                  <a:srgbClr val="171717"/>
                </a:solidFill>
                <a:uFill>
                  <a:solidFill>
                    <a:srgbClr val="171717"/>
                  </a:solidFill>
                </a:uFill>
              </a:defRPr>
            </a:pPr>
            <a:r>
              <a:rPr dirty="0"/>
              <a:t>Use problem solving tools to map root causes, consequences and solutions</a:t>
            </a:r>
          </a:p>
          <a:p>
            <a:pPr marL="457200" indent="-228600" defTabSz="457200">
              <a:buSzPct val="100000"/>
              <a:buFont typeface="Symbol"/>
              <a:buChar char="·"/>
              <a:defRPr sz="2000">
                <a:solidFill>
                  <a:srgbClr val="171717"/>
                </a:solidFill>
                <a:uFill>
                  <a:solidFill>
                    <a:srgbClr val="171717"/>
                  </a:solidFill>
                </a:uFill>
              </a:defRPr>
            </a:pPr>
            <a:r>
              <a:rPr dirty="0"/>
              <a:t>Learn about how others are making change happen in the clothing industry</a:t>
            </a:r>
          </a:p>
        </p:txBody>
      </p:sp>
      <p:sp>
        <p:nvSpPr>
          <p:cNvPr id="128" name="TextBox 1"/>
          <p:cNvSpPr/>
          <p:nvPr/>
        </p:nvSpPr>
        <p:spPr>
          <a:xfrm>
            <a:off x="431153" y="759442"/>
            <a:ext cx="6217922" cy="8026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800" b="1">
                <a:latin typeface="Calibri"/>
                <a:ea typeface="Calibri"/>
                <a:cs typeface="Calibri"/>
                <a:sym typeface="Calibri"/>
              </a:defRPr>
            </a:lvl1pPr>
          </a:lstStyle>
          <a:p>
            <a:r>
              <a:rPr dirty="0"/>
              <a:t>Fashion industry</a:t>
            </a:r>
          </a:p>
        </p:txBody>
      </p:sp>
      <p:pic>
        <p:nvPicPr>
          <p:cNvPr id="129" name="pasted-image.tiff" descr="pasted-image.tiff"/>
          <p:cNvPicPr>
            <a:picLocks noChangeAspect="1"/>
          </p:cNvPicPr>
          <p:nvPr/>
        </p:nvPicPr>
        <p:blipFill>
          <a:blip r:embed="rId3">
            <a:extLst/>
          </a:blip>
          <a:stretch>
            <a:fillRect/>
          </a:stretch>
        </p:blipFill>
        <p:spPr>
          <a:xfrm>
            <a:off x="5237159" y="4314750"/>
            <a:ext cx="3886535" cy="2591024"/>
          </a:xfrm>
          <a:prstGeom prst="rect">
            <a:avLst/>
          </a:prstGeom>
          <a:ln w="12700">
            <a:miter lim="400000"/>
          </a:ln>
        </p:spPr>
      </p:pic>
      <p:sp>
        <p:nvSpPr>
          <p:cNvPr id="130" name="https://pixabay.com/p-606993/?no_redirect"/>
          <p:cNvSpPr/>
          <p:nvPr/>
        </p:nvSpPr>
        <p:spPr>
          <a:xfrm>
            <a:off x="6193846" y="6622603"/>
            <a:ext cx="3886535" cy="276995"/>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1200" u="sng">
                <a:solidFill>
                  <a:schemeClr val="accent2">
                    <a:satOff val="-16666"/>
                    <a:lumOff val="15000"/>
                  </a:schemeClr>
                </a:solidFill>
                <a:uFill>
                  <a:solidFill>
                    <a:srgbClr val="0000FF"/>
                  </a:solidFill>
                </a:uFill>
                <a:hlinkClick r:id="rId4"/>
              </a:defRPr>
            </a:lvl1pPr>
          </a:lstStyle>
          <a:p>
            <a:pPr>
              <a:defRPr u="none">
                <a:uFillTx/>
              </a:defRPr>
            </a:pPr>
            <a:endParaRPr u="sng" dirty="0">
              <a:uFill>
                <a:solidFill>
                  <a:srgbClr val="0000FF"/>
                </a:solidFill>
              </a:uFill>
              <a:hlinkClick r:id="rId4"/>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Dyeing –most denim jeans are dyed with artificial indigo. A number of chemicals are used in it’s production and manufacture, some of which are harmful to people and the environment.…"/>
          <p:cNvSpPr/>
          <p:nvPr/>
        </p:nvSpPr>
        <p:spPr>
          <a:xfrm>
            <a:off x="611186" y="569696"/>
            <a:ext cx="3600453" cy="5363005"/>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spAutoFit/>
          </a:bodyPr>
          <a:lstStyle/>
          <a:p>
            <a:pPr>
              <a:defRPr sz="2800" b="1"/>
            </a:pPr>
            <a:r>
              <a:t>Dyeing</a:t>
            </a:r>
            <a:r>
              <a:rPr b="0"/>
              <a:t> –most denim jeans are dyed with artificial indigo. A number of chemicals are used in it’s production and manufacture, some of which are harmful to people and the environment.</a:t>
            </a:r>
          </a:p>
          <a:p>
            <a:pPr>
              <a:defRPr sz="2800"/>
            </a:pPr>
            <a:endParaRPr b="0"/>
          </a:p>
          <a:p>
            <a:pPr>
              <a:defRPr sz="2800"/>
            </a:pPr>
            <a:r>
              <a:t>Our jeans stay in China to be dyed. </a:t>
            </a:r>
          </a:p>
        </p:txBody>
      </p:sp>
      <p:pic>
        <p:nvPicPr>
          <p:cNvPr id="182" name="Indigo_cake.jpeg" descr="Indigo_cake.jpeg">
            <a:hlinkClick r:id="rId3"/>
          </p:cNvPr>
          <p:cNvPicPr>
            <a:picLocks noChangeAspect="1"/>
          </p:cNvPicPr>
          <p:nvPr/>
        </p:nvPicPr>
        <p:blipFill>
          <a:blip r:embed="rId4">
            <a:extLst/>
          </a:blip>
          <a:stretch>
            <a:fillRect/>
          </a:stretch>
        </p:blipFill>
        <p:spPr>
          <a:xfrm>
            <a:off x="4213225" y="1041062"/>
            <a:ext cx="4372150" cy="4372150"/>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Then it is woven into cloth, cut to pattern and sewn. Our materials are made into jeans in Malaysia."/>
          <p:cNvSpPr/>
          <p:nvPr/>
        </p:nvSpPr>
        <p:spPr>
          <a:xfrm>
            <a:off x="323850" y="1106270"/>
            <a:ext cx="8229600" cy="892606"/>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spAutoFit/>
          </a:bodyPr>
          <a:lstStyle/>
          <a:p>
            <a:pPr>
              <a:defRPr sz="2800"/>
            </a:pPr>
            <a:r>
              <a:t>Then it is woven into cloth, cut to pattern and sewn. Our materials are made into jeans in </a:t>
            </a:r>
            <a:r>
              <a:rPr b="1"/>
              <a:t>Malaysia. </a:t>
            </a:r>
          </a:p>
        </p:txBody>
      </p:sp>
      <p:pic>
        <p:nvPicPr>
          <p:cNvPr id="187" name="103 DSK sewing factory (3384828714).jpeg" descr="103 DSK sewing factory (3384828714).jpeg">
            <a:hlinkClick r:id="rId3"/>
          </p:cNvPr>
          <p:cNvPicPr>
            <a:picLocks noChangeAspect="1"/>
          </p:cNvPicPr>
          <p:nvPr/>
        </p:nvPicPr>
        <p:blipFill>
          <a:blip r:embed="rId4">
            <a:extLst/>
          </a:blip>
          <a:stretch>
            <a:fillRect/>
          </a:stretch>
        </p:blipFill>
        <p:spPr>
          <a:xfrm>
            <a:off x="2089150" y="2492375"/>
            <a:ext cx="4699000" cy="3525838"/>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Brass zip and studs  (Copper &amp; Zinc)"/>
          <p:cNvSpPr>
            <a:spLocks noGrp="1"/>
          </p:cNvSpPr>
          <p:nvPr>
            <p:ph type="title" idx="4294967295"/>
          </p:nvPr>
        </p:nvSpPr>
        <p:spPr>
          <a:xfrm>
            <a:off x="420687" y="730248"/>
            <a:ext cx="8229601" cy="1143004"/>
          </a:xfrm>
          <a:prstGeom prst="rect">
            <a:avLst/>
          </a:prstGeom>
        </p:spPr>
        <p:txBody>
          <a:bodyPr anchor="t">
            <a:normAutofit fontScale="90000"/>
          </a:bodyPr>
          <a:lstStyle/>
          <a:p>
            <a:pPr defTabSz="841247">
              <a:defRPr sz="3600"/>
            </a:pPr>
            <a:r>
              <a:t>Brass zip and studs </a:t>
            </a:r>
            <a:br/>
            <a:r>
              <a:t>(Copper &amp; Zinc)</a:t>
            </a:r>
          </a:p>
        </p:txBody>
      </p:sp>
      <p:pic>
        <p:nvPicPr>
          <p:cNvPr id="2050" name="Picture 2" descr="Image result for denim">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315" b="25527"/>
          <a:stretch/>
        </p:blipFill>
        <p:spPr bwMode="auto">
          <a:xfrm>
            <a:off x="2678112" y="2141622"/>
            <a:ext cx="3714750" cy="36094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 name="image.jpeg" descr="image.jpeg">
            <a:hlinkClick r:id="rId3"/>
          </p:cNvPr>
          <p:cNvPicPr>
            <a:picLocks noChangeAspect="1"/>
          </p:cNvPicPr>
          <p:nvPr/>
        </p:nvPicPr>
        <p:blipFill>
          <a:blip r:embed="rId4">
            <a:extLst/>
          </a:blip>
          <a:stretch>
            <a:fillRect/>
          </a:stretch>
        </p:blipFill>
        <p:spPr>
          <a:xfrm>
            <a:off x="395286" y="620712"/>
            <a:ext cx="5400678" cy="3240089"/>
          </a:xfrm>
          <a:prstGeom prst="rect">
            <a:avLst/>
          </a:prstGeom>
          <a:ln w="12700">
            <a:miter lim="400000"/>
          </a:ln>
        </p:spPr>
      </p:pic>
      <p:sp>
        <p:nvSpPr>
          <p:cNvPr id="195" name="Silver, lead and zinc mine, Australia"/>
          <p:cNvSpPr/>
          <p:nvPr/>
        </p:nvSpPr>
        <p:spPr>
          <a:xfrm>
            <a:off x="371475" y="4005262"/>
            <a:ext cx="4968875" cy="35066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r>
              <a:t>Silver, lead and zinc mine, Australia</a:t>
            </a:r>
          </a:p>
        </p:txBody>
      </p:sp>
      <p:sp>
        <p:nvSpPr>
          <p:cNvPr id="197" name="Sphalerite (zinc ore)"/>
          <p:cNvSpPr/>
          <p:nvPr/>
        </p:nvSpPr>
        <p:spPr>
          <a:xfrm>
            <a:off x="5340350" y="4929187"/>
            <a:ext cx="2484439" cy="35066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r>
              <a:t>Sphalerite (zinc ore)</a:t>
            </a:r>
          </a:p>
        </p:txBody>
      </p:sp>
      <p:sp>
        <p:nvSpPr>
          <p:cNvPr id="198" name="The copper and zinc in our jeans comes from Canada and Australia respectively"/>
          <p:cNvSpPr/>
          <p:nvPr/>
        </p:nvSpPr>
        <p:spPr>
          <a:xfrm>
            <a:off x="395286" y="4784725"/>
            <a:ext cx="4032253" cy="88406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r>
              <a:t>The copper and zinc in our jeans comes from </a:t>
            </a:r>
            <a:r>
              <a:rPr b="1"/>
              <a:t>Canada</a:t>
            </a:r>
            <a:r>
              <a:t> and </a:t>
            </a:r>
            <a:r>
              <a:rPr b="1"/>
              <a:t>Australia </a:t>
            </a:r>
            <a:r>
              <a:t>respectively</a:t>
            </a:r>
          </a:p>
        </p:txBody>
      </p:sp>
      <p:pic>
        <p:nvPicPr>
          <p:cNvPr id="1026" name="Picture 2" descr="Image result for sphalerite zinc">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43542" y="3101933"/>
            <a:ext cx="2281737" cy="1621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16-17_grandgraphic.png" descr="16-17_grandgraphic.png"/>
          <p:cNvPicPr>
            <a:picLocks noChangeAspect="1"/>
          </p:cNvPicPr>
          <p:nvPr/>
        </p:nvPicPr>
        <p:blipFill>
          <a:blip r:embed="rId3">
            <a:extLst/>
          </a:blip>
          <a:srcRect l="17544" t="55488"/>
          <a:stretch>
            <a:fillRect/>
          </a:stretch>
        </p:blipFill>
        <p:spPr>
          <a:xfrm>
            <a:off x="395286" y="620712"/>
            <a:ext cx="6461128" cy="5232402"/>
          </a:xfrm>
          <a:prstGeom prst="rect">
            <a:avLst/>
          </a:prstGeom>
          <a:ln w="12700">
            <a:miter lim="400000"/>
          </a:ln>
        </p:spPr>
      </p:pic>
      <p:sp>
        <p:nvSpPr>
          <p:cNvPr id="201" name="Vital Waste Graphics – Grida and UNEP"/>
          <p:cNvSpPr/>
          <p:nvPr/>
        </p:nvSpPr>
        <p:spPr>
          <a:xfrm>
            <a:off x="7451725" y="4652962"/>
            <a:ext cx="1152525" cy="797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spcBef>
                <a:spcPts val="700"/>
              </a:spcBef>
              <a:defRPr sz="1200"/>
            </a:lvl1pPr>
          </a:lstStyle>
          <a:p>
            <a:r>
              <a:t>Vital Waste Graphics – Grida and UNEP</a:t>
            </a:r>
          </a:p>
        </p:txBody>
      </p:sp>
      <p:pic>
        <p:nvPicPr>
          <p:cNvPr id="202" name="16-17_grandgraphic.png" descr="16-17_grandgraphic.png"/>
          <p:cNvPicPr>
            <a:picLocks noChangeAspect="1"/>
          </p:cNvPicPr>
          <p:nvPr/>
        </p:nvPicPr>
        <p:blipFill>
          <a:blip r:embed="rId3">
            <a:extLst/>
          </a:blip>
          <a:srcRect l="17544" t="35130" r="53138" b="47767"/>
          <a:stretch>
            <a:fillRect/>
          </a:stretch>
        </p:blipFill>
        <p:spPr>
          <a:xfrm>
            <a:off x="3565525" y="757237"/>
            <a:ext cx="3382963" cy="2959102"/>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water">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2717800"/>
            <a:ext cx="4579146" cy="3052764"/>
          </a:xfrm>
          <a:prstGeom prst="rect">
            <a:avLst/>
          </a:prstGeom>
          <a:noFill/>
          <a:extLst>
            <a:ext uri="{909E8E84-426E-40DD-AFC4-6F175D3DCCD1}">
              <a14:hiddenFill xmlns:a14="http://schemas.microsoft.com/office/drawing/2010/main">
                <a:solidFill>
                  <a:srgbClr val="FFFFFF"/>
                </a:solidFill>
              </a14:hiddenFill>
            </a:ext>
          </a:extLst>
        </p:spPr>
      </p:pic>
      <p:pic>
        <p:nvPicPr>
          <p:cNvPr id="207" name="coal-842468_960_720.jpeg" descr="coal-842468_960_720.jpeg">
            <a:hlinkClick r:id="rId5"/>
          </p:cNvPr>
          <p:cNvPicPr>
            <a:picLocks noChangeAspect="1"/>
          </p:cNvPicPr>
          <p:nvPr/>
        </p:nvPicPr>
        <p:blipFill>
          <a:blip r:embed="rId6">
            <a:extLst/>
          </a:blip>
          <a:stretch>
            <a:fillRect/>
          </a:stretch>
        </p:blipFill>
        <p:spPr>
          <a:xfrm>
            <a:off x="4565650" y="2717800"/>
            <a:ext cx="4578350" cy="3052764"/>
          </a:xfrm>
          <a:prstGeom prst="rect">
            <a:avLst/>
          </a:prstGeom>
          <a:ln w="12700">
            <a:miter lim="400000"/>
          </a:ln>
        </p:spPr>
      </p:pic>
      <p:sp>
        <p:nvSpPr>
          <p:cNvPr id="208" name="The whole story…"/>
          <p:cNvSpPr/>
          <p:nvPr/>
        </p:nvSpPr>
        <p:spPr>
          <a:xfrm>
            <a:off x="613611" y="1119418"/>
            <a:ext cx="7952874" cy="2677652"/>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nchor="ctr">
            <a:spAutoFit/>
          </a:bodyPr>
          <a:lstStyle/>
          <a:p>
            <a:pPr algn="ctr">
              <a:defRPr sz="2400" b="1"/>
            </a:pPr>
            <a:r>
              <a:rPr dirty="0"/>
              <a:t>The whole story</a:t>
            </a:r>
          </a:p>
          <a:p>
            <a:pPr>
              <a:defRPr sz="2400"/>
            </a:pPr>
            <a:r>
              <a:rPr dirty="0"/>
              <a:t>In 2008,  annual global textile production was estimated at 60 billion kilograms (KG) of fabric.  Producing that amount of fabric uses approximately:</a:t>
            </a:r>
          </a:p>
          <a:p>
            <a:pPr>
              <a:defRPr sz="2400"/>
            </a:pPr>
            <a:endParaRPr dirty="0"/>
          </a:p>
          <a:p>
            <a:pPr algn="ctr">
              <a:defRPr sz="2400"/>
            </a:pPr>
            <a:endParaRPr dirty="0"/>
          </a:p>
          <a:p>
            <a:pPr algn="ctr">
              <a:defRPr sz="2400"/>
            </a:pPr>
            <a:r>
              <a:rPr dirty="0"/>
              <a:t>. </a:t>
            </a:r>
          </a:p>
        </p:txBody>
      </p:sp>
      <p:sp>
        <p:nvSpPr>
          <p:cNvPr id="209" name="6 – 9  trillion liters of water"/>
          <p:cNvSpPr/>
          <p:nvPr/>
        </p:nvSpPr>
        <p:spPr>
          <a:xfrm>
            <a:off x="250824" y="5157787"/>
            <a:ext cx="4572002" cy="43706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2400" b="1">
                <a:solidFill>
                  <a:srgbClr val="FFFFFF"/>
                </a:solidFill>
              </a:defRPr>
            </a:lvl1pPr>
          </a:lstStyle>
          <a:p>
            <a:r>
              <a:t>6 – 9  trillion liters of water</a:t>
            </a:r>
          </a:p>
        </p:txBody>
      </p:sp>
      <p:sp>
        <p:nvSpPr>
          <p:cNvPr id="210" name="132 million metric tonnes of coal"/>
          <p:cNvSpPr/>
          <p:nvPr/>
        </p:nvSpPr>
        <p:spPr>
          <a:xfrm>
            <a:off x="4673598" y="5157787"/>
            <a:ext cx="4572003" cy="37522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2000" b="1">
                <a:solidFill>
                  <a:srgbClr val="FFFFFF"/>
                </a:solidFill>
              </a:defRPr>
            </a:lvl1pPr>
          </a:lstStyle>
          <a:p>
            <a:r>
              <a:t>132 million metric tonnes of coal</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Despite the story so far, nearly half of the eco damage of jeans is done once you own them – through washing, drying and (if you’re really keen) ironing!"/>
          <p:cNvSpPr>
            <a:spLocks noGrp="1"/>
          </p:cNvSpPr>
          <p:nvPr>
            <p:ph type="title" idx="4294967295"/>
          </p:nvPr>
        </p:nvSpPr>
        <p:spPr>
          <a:xfrm>
            <a:off x="457200" y="981075"/>
            <a:ext cx="3035300" cy="3816350"/>
          </a:xfrm>
          <a:prstGeom prst="rect">
            <a:avLst/>
          </a:prstGeom>
        </p:spPr>
        <p:txBody>
          <a:bodyPr anchor="t">
            <a:normAutofit/>
          </a:bodyPr>
          <a:lstStyle/>
          <a:p>
            <a:pPr algn="l">
              <a:defRPr sz="2400"/>
            </a:pPr>
            <a:r>
              <a:t>Despite the story so far, </a:t>
            </a:r>
            <a:r>
              <a:rPr b="1"/>
              <a:t>nearly half </a:t>
            </a:r>
            <a:r>
              <a:t>of the eco damage of jeans is done once you own them – through washing, drying and (if you’re really keen) ironing!</a:t>
            </a:r>
            <a:br/>
            <a:endParaRPr/>
          </a:p>
        </p:txBody>
      </p:sp>
      <p:sp>
        <p:nvSpPr>
          <p:cNvPr id="215" name="Wearing your jeans"/>
          <p:cNvSpPr/>
          <p:nvPr/>
        </p:nvSpPr>
        <p:spPr>
          <a:xfrm>
            <a:off x="323848" y="333375"/>
            <a:ext cx="5761041" cy="37522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2000" b="1"/>
            </a:lvl1pPr>
          </a:lstStyle>
          <a:p>
            <a:r>
              <a:t>Wearing your jeans</a:t>
            </a:r>
          </a:p>
        </p:txBody>
      </p:sp>
      <p:pic>
        <p:nvPicPr>
          <p:cNvPr id="216" name="jeans-936684_960_720.jpeg" descr="jeans-936684_960_720.jpeg">
            <a:hlinkClick r:id="rId3"/>
          </p:cNvPr>
          <p:cNvPicPr>
            <a:picLocks noChangeAspect="1"/>
          </p:cNvPicPr>
          <p:nvPr/>
        </p:nvPicPr>
        <p:blipFill>
          <a:blip r:embed="rId4">
            <a:extLst/>
          </a:blip>
          <a:stretch>
            <a:fillRect/>
          </a:stretch>
        </p:blipFill>
        <p:spPr>
          <a:xfrm>
            <a:off x="3744912" y="957262"/>
            <a:ext cx="5399088" cy="4049713"/>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image.png" descr="image.png"/>
          <p:cNvPicPr>
            <a:picLocks noChangeAspect="1"/>
          </p:cNvPicPr>
          <p:nvPr/>
        </p:nvPicPr>
        <p:blipFill>
          <a:blip r:embed="rId3">
            <a:extLst/>
          </a:blip>
          <a:stretch>
            <a:fillRect/>
          </a:stretch>
        </p:blipFill>
        <p:spPr>
          <a:xfrm>
            <a:off x="-6350" y="836848"/>
            <a:ext cx="6820639" cy="5798188"/>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 name="image.png" descr="image.png"/>
          <p:cNvPicPr>
            <a:picLocks noChangeAspect="1"/>
          </p:cNvPicPr>
          <p:nvPr/>
        </p:nvPicPr>
        <p:blipFill>
          <a:blip r:embed="rId3">
            <a:extLst/>
          </a:blip>
          <a:stretch>
            <a:fillRect/>
          </a:stretch>
        </p:blipFill>
        <p:spPr>
          <a:xfrm>
            <a:off x="1116012" y="692150"/>
            <a:ext cx="6264277" cy="4683125"/>
          </a:xfrm>
          <a:prstGeom prst="rect">
            <a:avLst/>
          </a:prstGeom>
          <a:ln w="12700">
            <a:miter lim="400000"/>
          </a:ln>
        </p:spPr>
      </p:pic>
      <p:sp>
        <p:nvSpPr>
          <p:cNvPr id="225" name="The synthetic fabrics use more energy to produce than cotton or hemp"/>
          <p:cNvSpPr/>
          <p:nvPr/>
        </p:nvSpPr>
        <p:spPr>
          <a:xfrm>
            <a:off x="539749" y="6165848"/>
            <a:ext cx="8135940" cy="350661"/>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r>
              <a:t>The synthetic fabrics use more energy to produce than cotton or hemp</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Mapping the journey"/>
          <p:cNvSpPr>
            <a:spLocks noGrp="1"/>
          </p:cNvSpPr>
          <p:nvPr>
            <p:ph type="title" idx="4294967295"/>
          </p:nvPr>
        </p:nvSpPr>
        <p:spPr>
          <a:xfrm>
            <a:off x="468312" y="908049"/>
            <a:ext cx="8229601" cy="1143003"/>
          </a:xfrm>
          <a:prstGeom prst="rect">
            <a:avLst/>
          </a:prstGeom>
        </p:spPr>
        <p:txBody>
          <a:bodyPr anchor="t">
            <a:normAutofit/>
          </a:bodyPr>
          <a:lstStyle>
            <a:lvl1pPr>
              <a:defRPr b="1">
                <a:solidFill>
                  <a:srgbClr val="AAD03D"/>
                </a:solidFill>
                <a:latin typeface="Georgia"/>
                <a:ea typeface="Georgia"/>
                <a:cs typeface="Georgia"/>
                <a:sym typeface="Georgia"/>
              </a:defRPr>
            </a:lvl1pPr>
          </a:lstStyle>
          <a:p>
            <a:r>
              <a:rPr dirty="0">
                <a:latin typeface="+mn-lt"/>
              </a:rPr>
              <a:t>Mapping the journey</a:t>
            </a:r>
          </a:p>
        </p:txBody>
      </p:sp>
      <p:pic>
        <p:nvPicPr>
          <p:cNvPr id="230" name="Image result for drawing of supply chain.jpeg" descr="Image result for drawing of supply chain.jpeg">
            <a:hlinkClick r:id="rId3"/>
          </p:cNvPr>
          <p:cNvPicPr>
            <a:picLocks noChangeAspect="1"/>
          </p:cNvPicPr>
          <p:nvPr/>
        </p:nvPicPr>
        <p:blipFill>
          <a:blip r:embed="rId4">
            <a:extLst/>
          </a:blip>
          <a:stretch>
            <a:fillRect/>
          </a:stretch>
        </p:blipFill>
        <p:spPr>
          <a:xfrm>
            <a:off x="0" y="2060575"/>
            <a:ext cx="3917950" cy="2938464"/>
          </a:xfrm>
          <a:prstGeom prst="rect">
            <a:avLst/>
          </a:prstGeom>
          <a:ln w="12700">
            <a:miter lim="400000"/>
          </a:ln>
        </p:spPr>
      </p:pic>
      <p:pic>
        <p:nvPicPr>
          <p:cNvPr id="231" name="Image result for fashion supply chain.jpeg" descr="Image result for fashion supply chain.jpeg">
            <a:hlinkClick r:id="rId5"/>
          </p:cNvPr>
          <p:cNvPicPr>
            <a:picLocks noChangeAspect="1"/>
          </p:cNvPicPr>
          <p:nvPr/>
        </p:nvPicPr>
        <p:blipFill>
          <a:blip r:embed="rId6">
            <a:extLst/>
          </a:blip>
          <a:stretch>
            <a:fillRect/>
          </a:stretch>
        </p:blipFill>
        <p:spPr>
          <a:xfrm>
            <a:off x="4562475" y="2312924"/>
            <a:ext cx="4135438" cy="3678238"/>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With your partner, talk about fashion:…"/>
          <p:cNvSpPr/>
          <p:nvPr/>
        </p:nvSpPr>
        <p:spPr>
          <a:xfrm>
            <a:off x="3311525" y="1125537"/>
            <a:ext cx="5832475" cy="4270805"/>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lgn="ctr">
              <a:defRPr sz="1600"/>
            </a:pPr>
            <a:endParaRPr/>
          </a:p>
          <a:p>
            <a:pPr>
              <a:defRPr sz="2400" b="1"/>
            </a:pPr>
            <a:r>
              <a:t>With your partner, talk about fashion:</a:t>
            </a:r>
          </a:p>
          <a:p>
            <a:pPr>
              <a:defRPr sz="2400" b="1"/>
            </a:pPr>
            <a:endParaRPr/>
          </a:p>
          <a:p>
            <a:pPr marL="742950" lvl="1" indent="-285750">
              <a:buSzPct val="100000"/>
              <a:buFont typeface="Arial"/>
              <a:buChar char="•"/>
              <a:defRPr sz="2800"/>
            </a:pPr>
            <a:r>
              <a:t>What was the last item of clothing/fashion you bought? Why did you buy it?</a:t>
            </a:r>
          </a:p>
          <a:p>
            <a:pPr marL="742950" lvl="1" indent="-285750">
              <a:buSzPct val="100000"/>
              <a:buFont typeface="Arial"/>
              <a:buChar char="•"/>
              <a:defRPr sz="2800"/>
            </a:pPr>
            <a:r>
              <a:t>Which brand did you choose? Why?</a:t>
            </a:r>
          </a:p>
          <a:p>
            <a:pPr marL="742950" lvl="1" indent="-285750">
              <a:buSzPct val="100000"/>
              <a:buFont typeface="Arial"/>
              <a:buChar char="•"/>
              <a:defRPr sz="2800"/>
            </a:pPr>
            <a:r>
              <a:t>Where do you shop? Why?</a:t>
            </a:r>
          </a:p>
          <a:p>
            <a:pPr marL="742950" lvl="1" indent="-285750">
              <a:buSzPct val="100000"/>
              <a:buFont typeface="Arial"/>
              <a:buChar char="•"/>
              <a:defRPr sz="2800"/>
            </a:pPr>
            <a:r>
              <a:t>What factors influence your shopping decisions?</a:t>
            </a:r>
          </a:p>
        </p:txBody>
      </p:sp>
      <p:pic>
        <p:nvPicPr>
          <p:cNvPr id="133" name="Slava Zaitsev fashion show-2.jpeg" descr="Slava Zaitsev fashion show-2.jpeg">
            <a:hlinkClick r:id="rId3"/>
          </p:cNvPr>
          <p:cNvPicPr>
            <a:picLocks noChangeAspect="1"/>
          </p:cNvPicPr>
          <p:nvPr/>
        </p:nvPicPr>
        <p:blipFill>
          <a:blip r:embed="rId4">
            <a:extLst/>
          </a:blip>
          <a:stretch>
            <a:fillRect/>
          </a:stretch>
        </p:blipFill>
        <p:spPr>
          <a:xfrm>
            <a:off x="-177800" y="2252661"/>
            <a:ext cx="3489325" cy="2114552"/>
          </a:xfrm>
          <a:prstGeom prst="rect">
            <a:avLst/>
          </a:prstGeom>
          <a:ln w="12700">
            <a:miter lim="400000"/>
          </a:ln>
        </p:spPr>
      </p:pic>
      <p:sp>
        <p:nvSpPr>
          <p:cNvPr id="134" name="Fashion"/>
          <p:cNvSpPr/>
          <p:nvPr/>
        </p:nvSpPr>
        <p:spPr>
          <a:xfrm>
            <a:off x="342853" y="279130"/>
            <a:ext cx="3816351" cy="101565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6000" b="1">
                <a:solidFill>
                  <a:srgbClr val="AAD03D"/>
                </a:solidFill>
                <a:latin typeface="Georgia"/>
                <a:ea typeface="Georgia"/>
                <a:cs typeface="Georgia"/>
                <a:sym typeface="Georgia"/>
              </a:defRPr>
            </a:lvl1pPr>
          </a:lstStyle>
          <a:p>
            <a:r>
              <a:rPr dirty="0">
                <a:latin typeface="+mn-lt"/>
              </a:rPr>
              <a:t>Fashion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Why, why, why chain"/>
          <p:cNvSpPr>
            <a:spLocks noGrp="1"/>
          </p:cNvSpPr>
          <p:nvPr>
            <p:ph type="title" idx="4294967295"/>
          </p:nvPr>
        </p:nvSpPr>
        <p:spPr>
          <a:xfrm>
            <a:off x="-966788" y="92073"/>
            <a:ext cx="8229601" cy="1143004"/>
          </a:xfrm>
          <a:prstGeom prst="rect">
            <a:avLst/>
          </a:prstGeom>
        </p:spPr>
        <p:txBody>
          <a:bodyPr anchor="t">
            <a:normAutofit/>
          </a:bodyPr>
          <a:lstStyle>
            <a:lvl1pPr>
              <a:defRPr sz="3600" b="1">
                <a:solidFill>
                  <a:srgbClr val="AAD03D"/>
                </a:solidFill>
                <a:latin typeface="Georgia"/>
                <a:ea typeface="Georgia"/>
                <a:cs typeface="Georgia"/>
                <a:sym typeface="Georgia"/>
              </a:defRPr>
            </a:lvl1pPr>
          </a:lstStyle>
          <a:p>
            <a:r>
              <a:rPr dirty="0">
                <a:latin typeface="+mn-lt"/>
              </a:rPr>
              <a:t>Why, why, why chain</a:t>
            </a:r>
          </a:p>
        </p:txBody>
      </p:sp>
      <p:sp>
        <p:nvSpPr>
          <p:cNvPr id="236" name="Rectangle"/>
          <p:cNvSpPr/>
          <p:nvPr/>
        </p:nvSpPr>
        <p:spPr>
          <a:xfrm>
            <a:off x="250824" y="2497136"/>
            <a:ext cx="2160590" cy="2687639"/>
          </a:xfrm>
          <a:prstGeom prst="rect">
            <a:avLst/>
          </a:prstGeom>
          <a:solidFill>
            <a:srgbClr val="92D050"/>
          </a:solidFill>
          <a:ln w="12700">
            <a:miter lim="400000"/>
          </a:ln>
        </p:spPr>
        <p:txBody>
          <a:bodyPr lIns="45718" tIns="45718" rIns="45718" bIns="45718" anchor="ctr"/>
          <a:lstStyle/>
          <a:p>
            <a:pPr>
              <a:defRPr>
                <a:solidFill>
                  <a:srgbClr val="FFFFFF"/>
                </a:solidFill>
              </a:defRPr>
            </a:pPr>
            <a:endParaRPr/>
          </a:p>
        </p:txBody>
      </p:sp>
      <p:sp>
        <p:nvSpPr>
          <p:cNvPr id="237" name="Issue…"/>
          <p:cNvSpPr/>
          <p:nvPr/>
        </p:nvSpPr>
        <p:spPr>
          <a:xfrm>
            <a:off x="539750" y="2703511"/>
            <a:ext cx="1511300" cy="189923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defRPr sz="2400">
                <a:solidFill>
                  <a:srgbClr val="FFFFFF"/>
                </a:solidFill>
              </a:defRPr>
            </a:pPr>
            <a:r>
              <a:t>Issue</a:t>
            </a:r>
          </a:p>
          <a:p>
            <a:pPr>
              <a:defRPr sz="2000" i="1">
                <a:solidFill>
                  <a:srgbClr val="FFFFFF"/>
                </a:solidFill>
              </a:defRPr>
            </a:pPr>
            <a:r>
              <a:t>Why do people buy so many cheap clothes?</a:t>
            </a:r>
          </a:p>
        </p:txBody>
      </p:sp>
      <p:grpSp>
        <p:nvGrpSpPr>
          <p:cNvPr id="240" name="Group"/>
          <p:cNvGrpSpPr/>
          <p:nvPr/>
        </p:nvGrpSpPr>
        <p:grpSpPr>
          <a:xfrm>
            <a:off x="3325812" y="1684336"/>
            <a:ext cx="2160590" cy="1630365"/>
            <a:chOff x="0" y="0"/>
            <a:chExt cx="2160589" cy="1630364"/>
          </a:xfrm>
        </p:grpSpPr>
        <p:sp>
          <p:nvSpPr>
            <p:cNvPr id="238" name="Rectangle"/>
            <p:cNvSpPr/>
            <p:nvPr/>
          </p:nvSpPr>
          <p:spPr>
            <a:xfrm>
              <a:off x="-1" y="-1"/>
              <a:ext cx="2160591" cy="1630366"/>
            </a:xfrm>
            <a:prstGeom prst="rect">
              <a:avLst/>
            </a:prstGeom>
            <a:solidFill>
              <a:srgbClr val="92D05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239" name="Why?…"/>
            <p:cNvSpPr/>
            <p:nvPr/>
          </p:nvSpPr>
          <p:spPr>
            <a:xfrm>
              <a:off x="144039" y="164490"/>
              <a:ext cx="2015782" cy="123966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sz="2400">
                  <a:solidFill>
                    <a:srgbClr val="FFFFFF"/>
                  </a:solidFill>
                </a:defRPr>
              </a:pPr>
              <a:r>
                <a:t>Why?</a:t>
              </a:r>
            </a:p>
            <a:p>
              <a:pPr>
                <a:defRPr i="1">
                  <a:solidFill>
                    <a:srgbClr val="FFFFFF"/>
                  </a:solidFill>
                </a:defRPr>
              </a:pPr>
              <a:r>
                <a:t>Because they want the latest fashion cheaply</a:t>
              </a:r>
            </a:p>
          </p:txBody>
        </p:sp>
      </p:grpSp>
      <p:sp>
        <p:nvSpPr>
          <p:cNvPr id="241" name="Rectangle"/>
          <p:cNvSpPr/>
          <p:nvPr/>
        </p:nvSpPr>
        <p:spPr>
          <a:xfrm>
            <a:off x="3279775" y="4370387"/>
            <a:ext cx="2160589" cy="1630364"/>
          </a:xfrm>
          <a:prstGeom prst="rect">
            <a:avLst/>
          </a:prstGeom>
          <a:solidFill>
            <a:srgbClr val="92D050"/>
          </a:solidFill>
          <a:ln w="12700">
            <a:miter lim="400000"/>
          </a:ln>
        </p:spPr>
        <p:txBody>
          <a:bodyPr lIns="45718" tIns="45718" rIns="45718" bIns="45718" anchor="ctr"/>
          <a:lstStyle/>
          <a:p>
            <a:pPr>
              <a:defRPr>
                <a:solidFill>
                  <a:srgbClr val="FFFFFF"/>
                </a:solidFill>
              </a:defRPr>
            </a:pPr>
            <a:endParaRPr/>
          </a:p>
        </p:txBody>
      </p:sp>
      <p:sp>
        <p:nvSpPr>
          <p:cNvPr id="242" name="Why?…"/>
          <p:cNvSpPr/>
          <p:nvPr/>
        </p:nvSpPr>
        <p:spPr>
          <a:xfrm>
            <a:off x="3429000" y="4597400"/>
            <a:ext cx="2014539" cy="102292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defRPr sz="2400">
                <a:solidFill>
                  <a:srgbClr val="FFFFFF"/>
                </a:solidFill>
              </a:defRPr>
            </a:pPr>
            <a:r>
              <a:t>Why?</a:t>
            </a:r>
          </a:p>
          <a:p>
            <a:pPr>
              <a:defRPr sz="2000" i="1">
                <a:solidFill>
                  <a:srgbClr val="FFFFFF"/>
                </a:solidFill>
              </a:defRPr>
            </a:pPr>
            <a:r>
              <a:t>Because clothes wear out quickly</a:t>
            </a:r>
          </a:p>
        </p:txBody>
      </p:sp>
      <p:grpSp>
        <p:nvGrpSpPr>
          <p:cNvPr id="245" name="Group"/>
          <p:cNvGrpSpPr/>
          <p:nvPr/>
        </p:nvGrpSpPr>
        <p:grpSpPr>
          <a:xfrm>
            <a:off x="6470649" y="885825"/>
            <a:ext cx="2160591" cy="1628775"/>
            <a:chOff x="0" y="0"/>
            <a:chExt cx="2160589" cy="1628775"/>
          </a:xfrm>
        </p:grpSpPr>
        <p:sp>
          <p:nvSpPr>
            <p:cNvPr id="243" name="Rectangle"/>
            <p:cNvSpPr/>
            <p:nvPr/>
          </p:nvSpPr>
          <p:spPr>
            <a:xfrm>
              <a:off x="-1" y="0"/>
              <a:ext cx="2160591" cy="1628775"/>
            </a:xfrm>
            <a:prstGeom prst="rect">
              <a:avLst/>
            </a:prstGeom>
            <a:solidFill>
              <a:srgbClr val="92D05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244" name="Why?…"/>
            <p:cNvSpPr/>
            <p:nvPr/>
          </p:nvSpPr>
          <p:spPr>
            <a:xfrm>
              <a:off x="144039" y="164329"/>
              <a:ext cx="2015782" cy="123966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sz="2400">
                  <a:solidFill>
                    <a:srgbClr val="FFFFFF"/>
                  </a:solidFill>
                </a:defRPr>
              </a:pPr>
              <a:r>
                <a:t>Why?</a:t>
              </a:r>
            </a:p>
            <a:p>
              <a:pPr>
                <a:defRPr i="1">
                  <a:solidFill>
                    <a:srgbClr val="FFFFFF"/>
                  </a:solidFill>
                </a:defRPr>
              </a:pPr>
              <a:r>
                <a:t>Because they like to express themselves</a:t>
              </a:r>
            </a:p>
          </p:txBody>
        </p:sp>
      </p:grpSp>
      <p:grpSp>
        <p:nvGrpSpPr>
          <p:cNvPr id="248" name="Group"/>
          <p:cNvGrpSpPr/>
          <p:nvPr/>
        </p:nvGrpSpPr>
        <p:grpSpPr>
          <a:xfrm>
            <a:off x="6450012" y="2674936"/>
            <a:ext cx="2160590" cy="1630365"/>
            <a:chOff x="0" y="0"/>
            <a:chExt cx="2160589" cy="1630364"/>
          </a:xfrm>
        </p:grpSpPr>
        <p:sp>
          <p:nvSpPr>
            <p:cNvPr id="246" name="Rectangle"/>
            <p:cNvSpPr/>
            <p:nvPr/>
          </p:nvSpPr>
          <p:spPr>
            <a:xfrm>
              <a:off x="-1" y="-1"/>
              <a:ext cx="2160591" cy="1630366"/>
            </a:xfrm>
            <a:prstGeom prst="rect">
              <a:avLst/>
            </a:prstGeom>
            <a:solidFill>
              <a:srgbClr val="92D05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247" name="Why?…"/>
            <p:cNvSpPr/>
            <p:nvPr/>
          </p:nvSpPr>
          <p:spPr>
            <a:xfrm>
              <a:off x="144039" y="164490"/>
              <a:ext cx="2015782" cy="123966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sz="2400">
                  <a:solidFill>
                    <a:srgbClr val="FFFFFF"/>
                  </a:solidFill>
                </a:defRPr>
              </a:pPr>
              <a:r>
                <a:t>Why?</a:t>
              </a:r>
            </a:p>
            <a:p>
              <a:pPr>
                <a:defRPr i="1">
                  <a:solidFill>
                    <a:srgbClr val="FFFFFF"/>
                  </a:solidFill>
                </a:defRPr>
              </a:pPr>
              <a:r>
                <a:t>Because they can’t afford expensive clothes</a:t>
              </a:r>
            </a:p>
          </p:txBody>
        </p:sp>
      </p:grpSp>
      <p:grpSp>
        <p:nvGrpSpPr>
          <p:cNvPr id="251" name="Group"/>
          <p:cNvGrpSpPr/>
          <p:nvPr/>
        </p:nvGrpSpPr>
        <p:grpSpPr>
          <a:xfrm>
            <a:off x="6450012" y="4856162"/>
            <a:ext cx="2160590" cy="1630365"/>
            <a:chOff x="0" y="0"/>
            <a:chExt cx="2160589" cy="1630364"/>
          </a:xfrm>
        </p:grpSpPr>
        <p:sp>
          <p:nvSpPr>
            <p:cNvPr id="249" name="Rectangle"/>
            <p:cNvSpPr/>
            <p:nvPr/>
          </p:nvSpPr>
          <p:spPr>
            <a:xfrm>
              <a:off x="-1" y="-1"/>
              <a:ext cx="2160591" cy="1630366"/>
            </a:xfrm>
            <a:prstGeom prst="rect">
              <a:avLst/>
            </a:prstGeom>
            <a:solidFill>
              <a:srgbClr val="92D050"/>
            </a:solidFill>
            <a:ln w="12700" cap="flat">
              <a:noFill/>
              <a:miter lim="400000"/>
            </a:ln>
            <a:effectLst/>
          </p:spPr>
          <p:txBody>
            <a:bodyPr wrap="square" lIns="45718" tIns="45718" rIns="45718" bIns="45718" numCol="1" anchor="ctr">
              <a:noAutofit/>
            </a:bodyPr>
            <a:lstStyle/>
            <a:p>
              <a:pPr>
                <a:defRPr>
                  <a:solidFill>
                    <a:srgbClr val="FFFFFF"/>
                  </a:solidFill>
                </a:defRPr>
              </a:pPr>
              <a:endParaRPr/>
            </a:p>
          </p:txBody>
        </p:sp>
        <p:sp>
          <p:nvSpPr>
            <p:cNvPr id="250" name="Why?…"/>
            <p:cNvSpPr/>
            <p:nvPr/>
          </p:nvSpPr>
          <p:spPr>
            <a:xfrm>
              <a:off x="144039" y="164490"/>
              <a:ext cx="2015782" cy="123966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sz="2400">
                  <a:solidFill>
                    <a:srgbClr val="FFFFFF"/>
                  </a:solidFill>
                </a:defRPr>
              </a:pPr>
              <a:r>
                <a:t>Why?</a:t>
              </a:r>
            </a:p>
            <a:p>
              <a:pPr>
                <a:defRPr i="1">
                  <a:solidFill>
                    <a:srgbClr val="FFFFFF"/>
                  </a:solidFill>
                </a:defRPr>
              </a:pPr>
              <a:r>
                <a:t>Because quality of some clothes is poor</a:t>
              </a:r>
            </a:p>
          </p:txBody>
        </p:sp>
      </p:grpSp>
      <p:sp>
        <p:nvSpPr>
          <p:cNvPr id="252" name="Line"/>
          <p:cNvSpPr/>
          <p:nvPr/>
        </p:nvSpPr>
        <p:spPr>
          <a:xfrm flipH="1">
            <a:off x="2411411" y="2514598"/>
            <a:ext cx="868364" cy="482604"/>
          </a:xfrm>
          <a:prstGeom prst="line">
            <a:avLst/>
          </a:prstGeom>
          <a:ln w="25400">
            <a:solidFill>
              <a:srgbClr val="00B050"/>
            </a:solidFill>
            <a:tailEnd type="triangle"/>
          </a:ln>
          <a:effectLst>
            <a:outerShdw blurRad="38100" dist="20000" dir="5400000" rotWithShape="0">
              <a:srgbClr val="000000">
                <a:alpha val="37998"/>
              </a:srgbClr>
            </a:outerShdw>
          </a:effectLst>
        </p:spPr>
        <p:txBody>
          <a:bodyPr lIns="45718" tIns="45718" rIns="45718" bIns="45718"/>
          <a:lstStyle/>
          <a:p>
            <a:endParaRPr/>
          </a:p>
        </p:txBody>
      </p:sp>
      <p:sp>
        <p:nvSpPr>
          <p:cNvPr id="253" name="Line"/>
          <p:cNvSpPr/>
          <p:nvPr/>
        </p:nvSpPr>
        <p:spPr>
          <a:xfrm flipH="1" flipV="1">
            <a:off x="2486025" y="4597400"/>
            <a:ext cx="793750" cy="461964"/>
          </a:xfrm>
          <a:prstGeom prst="line">
            <a:avLst/>
          </a:prstGeom>
          <a:ln w="25400">
            <a:solidFill>
              <a:srgbClr val="00B050"/>
            </a:solidFill>
            <a:tailEnd type="triangle"/>
          </a:ln>
          <a:effectLst>
            <a:outerShdw blurRad="38100" dist="20000" dir="5400000" rotWithShape="0">
              <a:srgbClr val="000000">
                <a:alpha val="37998"/>
              </a:srgbClr>
            </a:outerShdw>
          </a:effectLst>
        </p:spPr>
        <p:txBody>
          <a:bodyPr lIns="45718" tIns="45718" rIns="45718" bIns="45718"/>
          <a:lstStyle/>
          <a:p>
            <a:endParaRPr/>
          </a:p>
        </p:txBody>
      </p:sp>
      <p:sp>
        <p:nvSpPr>
          <p:cNvPr id="254" name="Connection Line"/>
          <p:cNvSpPr/>
          <p:nvPr/>
        </p:nvSpPr>
        <p:spPr>
          <a:xfrm flipH="1">
            <a:off x="5486399" y="1974783"/>
            <a:ext cx="984252" cy="250164"/>
          </a:xfrm>
          <a:prstGeom prst="line">
            <a:avLst/>
          </a:prstGeom>
          <a:ln w="25400">
            <a:solidFill>
              <a:srgbClr val="00B050"/>
            </a:solidFill>
            <a:tailEnd type="triangle"/>
          </a:ln>
          <a:effectLst>
            <a:outerShdw blurRad="38100" dist="20000" dir="5400000" rotWithShape="0">
              <a:srgbClr val="000000">
                <a:alpha val="37998"/>
              </a:srgbClr>
            </a:outerShdw>
          </a:effectLst>
        </p:spPr>
        <p:txBody>
          <a:bodyPr lIns="45718" tIns="45718" rIns="45718" bIns="45718"/>
          <a:lstStyle/>
          <a:p>
            <a:endParaRPr/>
          </a:p>
        </p:txBody>
      </p:sp>
      <p:sp>
        <p:nvSpPr>
          <p:cNvPr id="255" name="Line"/>
          <p:cNvSpPr/>
          <p:nvPr/>
        </p:nvSpPr>
        <p:spPr>
          <a:xfrm flipH="1" flipV="1">
            <a:off x="5484812" y="2860674"/>
            <a:ext cx="965201" cy="630240"/>
          </a:xfrm>
          <a:prstGeom prst="line">
            <a:avLst/>
          </a:prstGeom>
          <a:ln w="25400">
            <a:solidFill>
              <a:srgbClr val="00B050"/>
            </a:solidFill>
            <a:tailEnd type="triangle"/>
          </a:ln>
          <a:effectLst>
            <a:outerShdw blurRad="38100" dist="20000" dir="5400000" rotWithShape="0">
              <a:srgbClr val="000000">
                <a:alpha val="37998"/>
              </a:srgbClr>
            </a:outerShdw>
          </a:effectLst>
        </p:spPr>
        <p:txBody>
          <a:bodyPr lIns="45718" tIns="45718" rIns="45718" bIns="45718"/>
          <a:lstStyle/>
          <a:p>
            <a:endParaRPr/>
          </a:p>
        </p:txBody>
      </p:sp>
      <p:sp>
        <p:nvSpPr>
          <p:cNvPr id="256" name="Connection Line"/>
          <p:cNvSpPr/>
          <p:nvPr/>
        </p:nvSpPr>
        <p:spPr>
          <a:xfrm flipH="1" flipV="1">
            <a:off x="5440362" y="5351100"/>
            <a:ext cx="1009652" cy="154711"/>
          </a:xfrm>
          <a:prstGeom prst="line">
            <a:avLst/>
          </a:prstGeom>
          <a:ln w="25400">
            <a:solidFill>
              <a:srgbClr val="00B050"/>
            </a:solidFill>
            <a:tailEnd type="triangle"/>
          </a:ln>
          <a:effectLst>
            <a:outerShdw blurRad="38100" dist="20000" dir="5400000" rotWithShape="0">
              <a:srgbClr val="000000">
                <a:alpha val="37998"/>
              </a:srgbClr>
            </a:outerShdw>
          </a:effectLst>
        </p:spPr>
        <p:txBody>
          <a:bodyPr lIns="45718" tIns="45718" rIns="45718" bIns="45718"/>
          <a:lstStyle/>
          <a:p>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Consequence wheel"/>
          <p:cNvSpPr>
            <a:spLocks noGrp="1"/>
          </p:cNvSpPr>
          <p:nvPr>
            <p:ph type="title" idx="4294967295"/>
          </p:nvPr>
        </p:nvSpPr>
        <p:spPr>
          <a:xfrm>
            <a:off x="-966788" y="92073"/>
            <a:ext cx="8229601" cy="1143004"/>
          </a:xfrm>
          <a:prstGeom prst="rect">
            <a:avLst/>
          </a:prstGeom>
        </p:spPr>
        <p:txBody>
          <a:bodyPr anchor="t">
            <a:normAutofit/>
          </a:bodyPr>
          <a:lstStyle>
            <a:lvl1pPr>
              <a:defRPr sz="3600" b="1">
                <a:solidFill>
                  <a:srgbClr val="AAD03D"/>
                </a:solidFill>
                <a:latin typeface="Georgia"/>
                <a:ea typeface="Georgia"/>
                <a:cs typeface="Georgia"/>
                <a:sym typeface="Georgia"/>
              </a:defRPr>
            </a:lvl1pPr>
          </a:lstStyle>
          <a:p>
            <a:r>
              <a:rPr dirty="0">
                <a:latin typeface="+mn-lt"/>
              </a:rPr>
              <a:t>Consequence wheel</a:t>
            </a:r>
          </a:p>
        </p:txBody>
      </p:sp>
      <p:pic>
        <p:nvPicPr>
          <p:cNvPr id="261" name="image.png" descr="image.png"/>
          <p:cNvPicPr>
            <a:picLocks noChangeAspect="1"/>
          </p:cNvPicPr>
          <p:nvPr/>
        </p:nvPicPr>
        <p:blipFill>
          <a:blip r:embed="rId3">
            <a:extLst/>
          </a:blip>
          <a:srcRect l="25648" t="10624" r="26201" b="6687"/>
          <a:stretch>
            <a:fillRect/>
          </a:stretch>
        </p:blipFill>
        <p:spPr>
          <a:xfrm>
            <a:off x="5076825" y="908050"/>
            <a:ext cx="3622675" cy="3498850"/>
          </a:xfrm>
          <a:prstGeom prst="rect">
            <a:avLst/>
          </a:prstGeom>
          <a:ln w="12700">
            <a:miter lim="400000"/>
          </a:ln>
        </p:spPr>
      </p:pic>
      <p:sp>
        <p:nvSpPr>
          <p:cNvPr id="262" name="From Get Global Education Pack"/>
          <p:cNvSpPr/>
          <p:nvPr/>
        </p:nvSpPr>
        <p:spPr>
          <a:xfrm>
            <a:off x="5292725" y="4581523"/>
            <a:ext cx="3816350" cy="350661"/>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i="1"/>
            </a:lvl1pPr>
          </a:lstStyle>
          <a:p>
            <a:r>
              <a:t>From Get Global Education Pack</a:t>
            </a:r>
          </a:p>
        </p:txBody>
      </p:sp>
      <p:pic>
        <p:nvPicPr>
          <p:cNvPr id="263" name="Image result for consequence wheel.png" descr="Image result for consequence wheel.png"/>
          <p:cNvPicPr>
            <a:picLocks noChangeAspect="1"/>
          </p:cNvPicPr>
          <p:nvPr/>
        </p:nvPicPr>
        <p:blipFill>
          <a:blip r:embed="rId4">
            <a:extLst/>
          </a:blip>
          <a:stretch>
            <a:fillRect/>
          </a:stretch>
        </p:blipFill>
        <p:spPr>
          <a:xfrm>
            <a:off x="0" y="2276475"/>
            <a:ext cx="4689475" cy="3790950"/>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 name="a visual representation of the effects of the main problem.png" descr="a visual representation of the effects of the main problem.png">
            <a:hlinkClick r:id="rId3"/>
          </p:cNvPr>
          <p:cNvPicPr>
            <a:picLocks noChangeAspect="1"/>
          </p:cNvPicPr>
          <p:nvPr/>
        </p:nvPicPr>
        <p:blipFill>
          <a:blip r:embed="rId4">
            <a:extLst/>
          </a:blip>
          <a:stretch>
            <a:fillRect/>
          </a:stretch>
        </p:blipFill>
        <p:spPr>
          <a:xfrm>
            <a:off x="3995737" y="1227137"/>
            <a:ext cx="3851493" cy="5557595"/>
          </a:xfrm>
          <a:prstGeom prst="rect">
            <a:avLst/>
          </a:prstGeom>
          <a:ln w="12700">
            <a:miter lim="400000"/>
          </a:ln>
        </p:spPr>
      </p:pic>
      <p:sp>
        <p:nvSpPr>
          <p:cNvPr id="267" name="Problem tree / opportunity tree"/>
          <p:cNvSpPr>
            <a:spLocks noGrp="1"/>
          </p:cNvSpPr>
          <p:nvPr>
            <p:ph type="title" idx="4294967295"/>
          </p:nvPr>
        </p:nvSpPr>
        <p:spPr>
          <a:xfrm>
            <a:off x="-96838" y="747712"/>
            <a:ext cx="8229601" cy="1143001"/>
          </a:xfrm>
          <a:prstGeom prst="rect">
            <a:avLst/>
          </a:prstGeom>
        </p:spPr>
        <p:txBody>
          <a:bodyPr anchor="t">
            <a:normAutofit/>
          </a:bodyPr>
          <a:lstStyle>
            <a:lvl1pPr>
              <a:defRPr sz="3600" b="1">
                <a:solidFill>
                  <a:srgbClr val="AAD03D"/>
                </a:solidFill>
                <a:latin typeface="Georgia"/>
                <a:ea typeface="Georgia"/>
                <a:cs typeface="Georgia"/>
                <a:sym typeface="Georgia"/>
              </a:defRPr>
            </a:lvl1pPr>
          </a:lstStyle>
          <a:p>
            <a:r>
              <a:rPr dirty="0">
                <a:latin typeface="+mn-lt"/>
              </a:rPr>
              <a:t>Problem tree / opportunity tree</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Analysing action"/>
          <p:cNvSpPr>
            <a:spLocks noGrp="1"/>
          </p:cNvSpPr>
          <p:nvPr>
            <p:ph type="title" idx="4294967295"/>
          </p:nvPr>
        </p:nvSpPr>
        <p:spPr>
          <a:xfrm>
            <a:off x="-665358" y="168418"/>
            <a:ext cx="8229601" cy="1143002"/>
          </a:xfrm>
          <a:prstGeom prst="rect">
            <a:avLst/>
          </a:prstGeom>
        </p:spPr>
        <p:txBody>
          <a:bodyPr anchor="t">
            <a:normAutofit fontScale="90000"/>
          </a:bodyPr>
          <a:lstStyle>
            <a:lvl1pPr>
              <a:defRPr sz="3600" b="1">
                <a:solidFill>
                  <a:srgbClr val="AAD03D"/>
                </a:solidFill>
                <a:latin typeface="Georgia"/>
                <a:ea typeface="Georgia"/>
                <a:cs typeface="Georgia"/>
                <a:sym typeface="Georgia"/>
              </a:defRPr>
            </a:lvl1pPr>
          </a:lstStyle>
          <a:p>
            <a:r>
              <a:t>Analysing action/Making a difference</a:t>
            </a:r>
          </a:p>
        </p:txBody>
      </p:sp>
      <p:sp>
        <p:nvSpPr>
          <p:cNvPr id="273" name="What change are they trying to achieve?…"/>
          <p:cNvSpPr/>
          <p:nvPr/>
        </p:nvSpPr>
        <p:spPr>
          <a:xfrm>
            <a:off x="827087" y="1628775"/>
            <a:ext cx="7848601" cy="416268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marL="342900" indent="-342900">
              <a:lnSpc>
                <a:spcPct val="107000"/>
              </a:lnSpc>
              <a:buSzPct val="100000"/>
              <a:buFont typeface="Arial"/>
              <a:buChar char="•"/>
              <a:defRPr sz="3200">
                <a:solidFill>
                  <a:srgbClr val="171717"/>
                </a:solidFill>
              </a:defRPr>
            </a:pPr>
            <a:r>
              <a:t>What change are they trying to achieve?</a:t>
            </a:r>
          </a:p>
          <a:p>
            <a:pPr marL="342900" indent="-342900">
              <a:lnSpc>
                <a:spcPct val="107000"/>
              </a:lnSpc>
              <a:buSzPct val="100000"/>
              <a:buFont typeface="Arial"/>
              <a:buChar char="•"/>
              <a:defRPr sz="3200">
                <a:solidFill>
                  <a:srgbClr val="171717"/>
                </a:solidFill>
              </a:defRPr>
            </a:pPr>
            <a:r>
              <a:t>Who are they trying to influence?</a:t>
            </a:r>
          </a:p>
          <a:p>
            <a:pPr marL="342900" indent="-342900">
              <a:lnSpc>
                <a:spcPct val="107000"/>
              </a:lnSpc>
              <a:buSzPct val="100000"/>
              <a:buFont typeface="Arial"/>
              <a:buChar char="•"/>
              <a:defRPr sz="3200">
                <a:solidFill>
                  <a:srgbClr val="171717"/>
                </a:solidFill>
              </a:defRPr>
            </a:pPr>
            <a:r>
              <a:t>How are they trying to influence the decision makers?</a:t>
            </a:r>
          </a:p>
          <a:p>
            <a:pPr marL="342900" indent="-342900">
              <a:lnSpc>
                <a:spcPct val="107000"/>
              </a:lnSpc>
              <a:buSzPct val="100000"/>
              <a:buFont typeface="Arial"/>
              <a:buChar char="•"/>
              <a:defRPr sz="3200">
                <a:solidFill>
                  <a:srgbClr val="171717"/>
                </a:solidFill>
              </a:defRPr>
            </a:pPr>
            <a:r>
              <a:t>What action are they taking?</a:t>
            </a:r>
          </a:p>
          <a:p>
            <a:pPr marL="342900" indent="-342900">
              <a:lnSpc>
                <a:spcPct val="107000"/>
              </a:lnSpc>
              <a:buSzPct val="100000"/>
              <a:buFont typeface="Arial"/>
              <a:buChar char="•"/>
              <a:defRPr sz="3200">
                <a:solidFill>
                  <a:srgbClr val="171717"/>
                </a:solidFill>
              </a:defRPr>
            </a:pPr>
            <a:r>
              <a:t>What was the outcome? </a:t>
            </a:r>
          </a:p>
          <a:p>
            <a:pPr marL="342900" indent="-342900">
              <a:lnSpc>
                <a:spcPct val="107000"/>
              </a:lnSpc>
              <a:spcBef>
                <a:spcPts val="800"/>
              </a:spcBef>
              <a:buSzPct val="100000"/>
              <a:buFont typeface="Arial"/>
              <a:buChar char="•"/>
              <a:defRPr sz="3200">
                <a:solidFill>
                  <a:srgbClr val="171717"/>
                </a:solidFill>
              </a:defRPr>
            </a:pPr>
            <a:r>
              <a:t>Can you identify other possible positive and negative outcomes?</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09234" y="1010940"/>
            <a:ext cx="1435008" cy="507831"/>
          </a:xfrm>
          <a:prstGeom prst="rect">
            <a:avLst/>
          </a:prstGeom>
        </p:spPr>
        <p:txBody>
          <a:bodyPr wrap="none">
            <a:spAutoFit/>
          </a:bodyPr>
          <a:lstStyle/>
          <a:p>
            <a:pPr algn="ctr" eaLnBrk="0" fontAlgn="base">
              <a:spcBef>
                <a:spcPct val="0"/>
              </a:spcBef>
              <a:spcAft>
                <a:spcPct val="0"/>
              </a:spcAft>
              <a:tabLst>
                <a:tab pos="2407444" algn="l"/>
              </a:tabLst>
            </a:pPr>
            <a:r>
              <a:rPr lang="en-GB" altLang="en-US" sz="2700" b="1" dirty="0">
                <a:solidFill>
                  <a:srgbClr val="AAD03D"/>
                </a:solidFill>
                <a:latin typeface="Arial" panose="020B0604020202020204" pitchFamily="34" charset="0"/>
                <a:ea typeface="Times New Roman" panose="02020603050405020304" pitchFamily="18" charset="0"/>
                <a:cs typeface="Arial" panose="020B0604020202020204" pitchFamily="34" charset="0"/>
              </a:rPr>
              <a:t>Plenary</a:t>
            </a:r>
          </a:p>
        </p:txBody>
      </p:sp>
      <p:graphicFrame>
        <p:nvGraphicFramePr>
          <p:cNvPr id="2" name="Table 1"/>
          <p:cNvGraphicFramePr>
            <a:graphicFrameLocks noGrp="1"/>
          </p:cNvGraphicFramePr>
          <p:nvPr>
            <p:extLst>
              <p:ext uri="{D42A27DB-BD31-4B8C-83A1-F6EECF244321}">
                <p14:modId xmlns:p14="http://schemas.microsoft.com/office/powerpoint/2010/main" val="1141674740"/>
              </p:ext>
            </p:extLst>
          </p:nvPr>
        </p:nvGraphicFramePr>
        <p:xfrm>
          <a:off x="291596" y="1690552"/>
          <a:ext cx="7817689" cy="3089660"/>
        </p:xfrm>
        <a:graphic>
          <a:graphicData uri="http://schemas.openxmlformats.org/drawingml/2006/table">
            <a:tbl>
              <a:tblPr firstRow="1" firstCol="1" bandRow="1">
                <a:tableStyleId>{F2DE63D5-997A-4646-A377-4702673A728D}</a:tableStyleId>
              </a:tblPr>
              <a:tblGrid>
                <a:gridCol w="1989563">
                  <a:extLst>
                    <a:ext uri="{9D8B030D-6E8A-4147-A177-3AD203B41FA5}">
                      <a16:colId xmlns:a16="http://schemas.microsoft.com/office/drawing/2014/main" val="77991956"/>
                    </a:ext>
                  </a:extLst>
                </a:gridCol>
                <a:gridCol w="1971619">
                  <a:extLst>
                    <a:ext uri="{9D8B030D-6E8A-4147-A177-3AD203B41FA5}">
                      <a16:colId xmlns:a16="http://schemas.microsoft.com/office/drawing/2014/main" val="217746156"/>
                    </a:ext>
                  </a:extLst>
                </a:gridCol>
                <a:gridCol w="2019470">
                  <a:extLst>
                    <a:ext uri="{9D8B030D-6E8A-4147-A177-3AD203B41FA5}">
                      <a16:colId xmlns:a16="http://schemas.microsoft.com/office/drawing/2014/main" val="3410842535"/>
                    </a:ext>
                  </a:extLst>
                </a:gridCol>
                <a:gridCol w="1837037">
                  <a:extLst>
                    <a:ext uri="{9D8B030D-6E8A-4147-A177-3AD203B41FA5}">
                      <a16:colId xmlns:a16="http://schemas.microsoft.com/office/drawing/2014/main" val="741026213"/>
                    </a:ext>
                  </a:extLst>
                </a:gridCol>
              </a:tblGrid>
              <a:tr h="441380">
                <a:tc>
                  <a:txBody>
                    <a:bodyPr/>
                    <a:lstStyle/>
                    <a:p>
                      <a:pPr>
                        <a:lnSpc>
                          <a:spcPct val="107000"/>
                        </a:lnSpc>
                        <a:spcAft>
                          <a:spcPts val="0"/>
                        </a:spcAft>
                      </a:pPr>
                      <a:r>
                        <a:rPr lang="en-GB" sz="2700" dirty="0">
                          <a:effectLst/>
                        </a:rPr>
                        <a:t>Know</a:t>
                      </a:r>
                      <a:endParaRPr lang="en-GB" sz="270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nSpc>
                          <a:spcPct val="107000"/>
                        </a:lnSpc>
                        <a:spcAft>
                          <a:spcPts val="0"/>
                        </a:spcAft>
                      </a:pPr>
                      <a:r>
                        <a:rPr lang="en-GB" sz="2700" dirty="0">
                          <a:effectLst/>
                        </a:rPr>
                        <a:t>Want</a:t>
                      </a:r>
                      <a:endParaRPr lang="en-GB" sz="270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nSpc>
                          <a:spcPct val="107000"/>
                        </a:lnSpc>
                        <a:spcAft>
                          <a:spcPts val="0"/>
                        </a:spcAft>
                      </a:pPr>
                      <a:r>
                        <a:rPr lang="en-GB" sz="2700" dirty="0">
                          <a:effectLst/>
                        </a:rPr>
                        <a:t>Learnt</a:t>
                      </a:r>
                      <a:endParaRPr lang="en-GB" sz="270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nSpc>
                          <a:spcPct val="107000"/>
                        </a:lnSpc>
                        <a:spcAft>
                          <a:spcPts val="0"/>
                        </a:spcAft>
                      </a:pPr>
                      <a:r>
                        <a:rPr lang="en-GB" sz="2700" dirty="0">
                          <a:effectLst/>
                        </a:rPr>
                        <a:t>Surprise</a:t>
                      </a:r>
                      <a:endParaRPr lang="en-GB" sz="270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754750216"/>
                  </a:ext>
                </a:extLst>
              </a:tr>
              <a:tr h="1324140">
                <a:tc>
                  <a:txBody>
                    <a:bodyPr/>
                    <a:lstStyle/>
                    <a:p>
                      <a:pPr>
                        <a:lnSpc>
                          <a:spcPct val="107000"/>
                        </a:lnSpc>
                        <a:spcAft>
                          <a:spcPts val="0"/>
                        </a:spcAft>
                      </a:pPr>
                      <a:r>
                        <a:rPr lang="en-GB" sz="2700" dirty="0">
                          <a:effectLst/>
                        </a:rPr>
                        <a:t>What do we already know?</a:t>
                      </a:r>
                      <a:endParaRPr lang="en-GB" sz="2700" b="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nSpc>
                          <a:spcPct val="107000"/>
                        </a:lnSpc>
                        <a:spcAft>
                          <a:spcPts val="0"/>
                        </a:spcAft>
                      </a:pPr>
                      <a:r>
                        <a:rPr lang="en-GB" sz="2700">
                          <a:effectLst/>
                        </a:rPr>
                        <a:t>What do we want to know?</a:t>
                      </a:r>
                      <a:endParaRPr lang="en-GB" sz="270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nSpc>
                          <a:spcPct val="107000"/>
                        </a:lnSpc>
                        <a:spcAft>
                          <a:spcPts val="0"/>
                        </a:spcAft>
                      </a:pPr>
                      <a:r>
                        <a:rPr lang="en-GB" sz="2700" dirty="0">
                          <a:effectLst/>
                        </a:rPr>
                        <a:t>What have we learned?</a:t>
                      </a:r>
                      <a:endParaRPr lang="en-GB" sz="270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nSpc>
                          <a:spcPct val="107000"/>
                        </a:lnSpc>
                        <a:spcAft>
                          <a:spcPts val="0"/>
                        </a:spcAft>
                      </a:pPr>
                      <a:r>
                        <a:rPr lang="en-GB" sz="2700" dirty="0">
                          <a:effectLst/>
                        </a:rPr>
                        <a:t>What surprised you?</a:t>
                      </a:r>
                      <a:endParaRPr lang="en-GB" sz="2700" dirty="0">
                        <a:solidFill>
                          <a:srgbClr val="171717"/>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1437916585"/>
                  </a:ext>
                </a:extLst>
              </a:tr>
              <a:tr h="1324140">
                <a:tc>
                  <a:txBody>
                    <a:bodyPr/>
                    <a:lstStyle/>
                    <a:p>
                      <a:pPr>
                        <a:lnSpc>
                          <a:spcPct val="107000"/>
                        </a:lnSpc>
                        <a:spcAft>
                          <a:spcPts val="0"/>
                        </a:spcAft>
                      </a:pPr>
                      <a:endParaRPr lang="en-GB" sz="2700" dirty="0">
                        <a:solidFill>
                          <a:srgbClr val="171717"/>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endParaRPr lang="en-GB" sz="2700">
                        <a:solidFill>
                          <a:srgbClr val="171717"/>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endParaRPr lang="en-GB" sz="2700" dirty="0">
                        <a:solidFill>
                          <a:srgbClr val="171717"/>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endParaRPr lang="en-GB" sz="2700" dirty="0">
                        <a:solidFill>
                          <a:srgbClr val="171717"/>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815368643"/>
                  </a:ext>
                </a:extLst>
              </a:tr>
            </a:tbl>
          </a:graphicData>
        </a:graphic>
      </p:graphicFrame>
    </p:spTree>
    <p:extLst>
      <p:ext uri="{BB962C8B-B14F-4D97-AF65-F5344CB8AC3E}">
        <p14:creationId xmlns:p14="http://schemas.microsoft.com/office/powerpoint/2010/main" val="2963756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Needs and wants"/>
          <p:cNvSpPr>
            <a:spLocks noGrp="1"/>
          </p:cNvSpPr>
          <p:nvPr>
            <p:ph type="title" idx="4294967295"/>
          </p:nvPr>
        </p:nvSpPr>
        <p:spPr>
          <a:xfrm>
            <a:off x="468312" y="908049"/>
            <a:ext cx="8229601" cy="1143003"/>
          </a:xfrm>
          <a:prstGeom prst="rect">
            <a:avLst/>
          </a:prstGeom>
        </p:spPr>
        <p:txBody>
          <a:bodyPr anchor="t">
            <a:normAutofit/>
          </a:bodyPr>
          <a:lstStyle>
            <a:lvl1pPr>
              <a:defRPr b="1">
                <a:solidFill>
                  <a:srgbClr val="AAD03D"/>
                </a:solidFill>
                <a:latin typeface="Georgia"/>
                <a:ea typeface="Georgia"/>
                <a:cs typeface="Georgia"/>
                <a:sym typeface="Georgia"/>
              </a:defRPr>
            </a:lvl1pPr>
          </a:lstStyle>
          <a:p>
            <a:r>
              <a:rPr dirty="0">
                <a:latin typeface="+mn-lt"/>
              </a:rPr>
              <a:t>Needs and wants</a:t>
            </a:r>
          </a:p>
        </p:txBody>
      </p:sp>
      <p:pic>
        <p:nvPicPr>
          <p:cNvPr id="137" name="image.png" descr="image.png"/>
          <p:cNvPicPr>
            <a:picLocks noChangeAspect="1"/>
          </p:cNvPicPr>
          <p:nvPr/>
        </p:nvPicPr>
        <p:blipFill>
          <a:blip r:embed="rId3">
            <a:extLst/>
          </a:blip>
          <a:srcRect l="14279" t="21839" r="66052" b="24400"/>
          <a:stretch>
            <a:fillRect/>
          </a:stretch>
        </p:blipFill>
        <p:spPr>
          <a:xfrm>
            <a:off x="468311" y="1700211"/>
            <a:ext cx="3038477" cy="2665415"/>
          </a:xfrm>
          <a:prstGeom prst="rect">
            <a:avLst/>
          </a:prstGeom>
          <a:ln w="12700">
            <a:miter lim="400000"/>
          </a:ln>
        </p:spPr>
      </p:pic>
      <p:pic>
        <p:nvPicPr>
          <p:cNvPr id="138" name="image.png" descr="image.png"/>
          <p:cNvPicPr>
            <a:picLocks noChangeAspect="1"/>
          </p:cNvPicPr>
          <p:nvPr/>
        </p:nvPicPr>
        <p:blipFill>
          <a:blip r:embed="rId4">
            <a:extLst/>
          </a:blip>
          <a:srcRect l="13740" t="42004" r="66052" b="30755"/>
          <a:stretch>
            <a:fillRect/>
          </a:stretch>
        </p:blipFill>
        <p:spPr>
          <a:xfrm>
            <a:off x="396875" y="4365625"/>
            <a:ext cx="3076575" cy="1330325"/>
          </a:xfrm>
          <a:prstGeom prst="rect">
            <a:avLst/>
          </a:prstGeom>
          <a:ln w="12700">
            <a:miter lim="400000"/>
          </a:ln>
        </p:spPr>
      </p:pic>
      <p:sp>
        <p:nvSpPr>
          <p:cNvPr id="139" name="UNICEF Rights, wants and needs cards, http://bit.ly/2cMO8zq"/>
          <p:cNvSpPr/>
          <p:nvPr/>
        </p:nvSpPr>
        <p:spPr>
          <a:xfrm>
            <a:off x="468312" y="5695950"/>
            <a:ext cx="3038476" cy="17743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700"/>
            </a:lvl1pPr>
          </a:lstStyle>
          <a:p>
            <a:r>
              <a:t>UNICEF Rights, wants and needs cards, http://bit.ly/2cMO8zq</a:t>
            </a:r>
          </a:p>
        </p:txBody>
      </p:sp>
      <p:sp>
        <p:nvSpPr>
          <p:cNvPr id="140" name="What can’t you live without?"/>
          <p:cNvSpPr/>
          <p:nvPr/>
        </p:nvSpPr>
        <p:spPr>
          <a:xfrm>
            <a:off x="3779837" y="1844675"/>
            <a:ext cx="3960813" cy="134315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4400"/>
            </a:lvl1pPr>
          </a:lstStyle>
          <a:p>
            <a:r>
              <a:t>What can’t you live without?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Do we need fashion?"/>
          <p:cNvSpPr>
            <a:spLocks noGrp="1"/>
          </p:cNvSpPr>
          <p:nvPr>
            <p:ph type="title" idx="4294967295"/>
          </p:nvPr>
        </p:nvSpPr>
        <p:spPr>
          <a:xfrm>
            <a:off x="468312" y="908049"/>
            <a:ext cx="8229601" cy="1143003"/>
          </a:xfrm>
          <a:prstGeom prst="rect">
            <a:avLst/>
          </a:prstGeom>
        </p:spPr>
        <p:txBody>
          <a:bodyPr anchor="t">
            <a:normAutofit/>
          </a:bodyPr>
          <a:lstStyle>
            <a:lvl1pPr>
              <a:defRPr b="1">
                <a:solidFill>
                  <a:srgbClr val="AAD03D"/>
                </a:solidFill>
                <a:latin typeface="Georgia"/>
                <a:ea typeface="Georgia"/>
                <a:cs typeface="Georgia"/>
                <a:sym typeface="Georgia"/>
              </a:defRPr>
            </a:lvl1pPr>
          </a:lstStyle>
          <a:p>
            <a:r>
              <a:rPr dirty="0">
                <a:latin typeface="+mn-lt"/>
              </a:rPr>
              <a:t>Do we need fashion?</a:t>
            </a:r>
          </a:p>
        </p:txBody>
      </p:sp>
      <p:sp>
        <p:nvSpPr>
          <p:cNvPr id="145" name="30 million employed globally…"/>
          <p:cNvSpPr/>
          <p:nvPr/>
        </p:nvSpPr>
        <p:spPr>
          <a:xfrm>
            <a:off x="468311" y="1844675"/>
            <a:ext cx="7272340" cy="350381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marL="571500" indent="-571500">
              <a:buSzPct val="100000"/>
              <a:buFont typeface="Arial"/>
              <a:buChar char="•"/>
              <a:defRPr sz="4000"/>
            </a:pPr>
            <a:r>
              <a:rPr dirty="0"/>
              <a:t>30 million employed globally</a:t>
            </a:r>
          </a:p>
          <a:p>
            <a:pPr marL="571500" indent="-571500">
              <a:buSzPct val="100000"/>
              <a:buFont typeface="Arial"/>
              <a:buChar char="•"/>
              <a:defRPr sz="4000"/>
            </a:pPr>
            <a:r>
              <a:rPr dirty="0"/>
              <a:t>½ million employed in the UK</a:t>
            </a:r>
          </a:p>
          <a:p>
            <a:pPr marL="571500" indent="-571500">
              <a:buSzPct val="100000"/>
              <a:buFont typeface="Arial"/>
              <a:buChar char="•"/>
              <a:defRPr sz="4000"/>
            </a:pPr>
            <a:r>
              <a:rPr dirty="0"/>
              <a:t>Domestic value £66 billion pounds</a:t>
            </a:r>
          </a:p>
          <a:p>
            <a:pPr marL="571500" indent="-571500">
              <a:buSzPct val="100000"/>
              <a:buFont typeface="Arial"/>
              <a:buChar char="•"/>
              <a:defRPr sz="4000"/>
            </a:pPr>
            <a:r>
              <a:rPr dirty="0"/>
              <a:t>It impacts land and water use and biodiversity</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8940" r="20307"/>
          <a:stretch/>
        </p:blipFill>
        <p:spPr>
          <a:xfrm>
            <a:off x="192504" y="0"/>
            <a:ext cx="3741821" cy="6858000"/>
          </a:xfrm>
          <a:prstGeom prst="rect">
            <a:avLst/>
          </a:prstGeom>
        </p:spPr>
      </p:pic>
      <p:sp>
        <p:nvSpPr>
          <p:cNvPr id="149" name="These are stretchy jeans…"/>
          <p:cNvSpPr/>
          <p:nvPr/>
        </p:nvSpPr>
        <p:spPr>
          <a:xfrm>
            <a:off x="4787900" y="1133977"/>
            <a:ext cx="4176713" cy="459163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spAutoFit/>
          </a:bodyPr>
          <a:lstStyle/>
          <a:p>
            <a:pPr>
              <a:defRPr sz="3200" b="1"/>
            </a:pPr>
            <a:r>
              <a:t>These are stretchy jeans</a:t>
            </a:r>
          </a:p>
          <a:p>
            <a:pPr>
              <a:defRPr sz="2400"/>
            </a:pPr>
            <a:endParaRPr/>
          </a:p>
          <a:p>
            <a:pPr>
              <a:defRPr sz="2000"/>
            </a:pPr>
            <a:r>
              <a:t>The fabric is –</a:t>
            </a:r>
          </a:p>
          <a:p>
            <a:pPr>
              <a:defRPr sz="2000"/>
            </a:pPr>
            <a:r>
              <a:t>75% cotton (not organic)</a:t>
            </a:r>
          </a:p>
          <a:p>
            <a:pPr>
              <a:defRPr sz="2000"/>
            </a:pPr>
            <a:r>
              <a:t>23% polyester</a:t>
            </a:r>
          </a:p>
          <a:p>
            <a:pPr>
              <a:defRPr sz="2000"/>
            </a:pPr>
            <a:r>
              <a:t>2% elastane</a:t>
            </a:r>
          </a:p>
          <a:p>
            <a:pPr>
              <a:defRPr sz="2000"/>
            </a:pPr>
            <a:endParaRPr/>
          </a:p>
          <a:p>
            <a:pPr>
              <a:defRPr sz="2000"/>
            </a:pPr>
            <a:r>
              <a:t>The zip, buttons and studs are brass</a:t>
            </a:r>
          </a:p>
          <a:p>
            <a:pPr>
              <a:defRPr sz="2000"/>
            </a:pPr>
            <a:r>
              <a:t>Brass is an alloy of copper and zinc</a:t>
            </a:r>
          </a:p>
          <a:p>
            <a:pPr>
              <a:defRPr sz="2000"/>
            </a:pPr>
            <a:endParaRPr/>
          </a:p>
          <a:p>
            <a:pPr>
              <a:defRPr sz="2000"/>
            </a:pPr>
            <a:r>
              <a:t>They belong to a teenager in </a:t>
            </a:r>
            <a:r>
              <a:rPr b="1"/>
              <a:t>Wales. </a:t>
            </a:r>
          </a:p>
        </p:txBody>
      </p:sp>
      <p:sp>
        <p:nvSpPr>
          <p:cNvPr id="151" name="The story of a pair of jeans"/>
          <p:cNvSpPr>
            <a:spLocks noGrp="1"/>
          </p:cNvSpPr>
          <p:nvPr>
            <p:ph type="title" idx="4294967295"/>
          </p:nvPr>
        </p:nvSpPr>
        <p:spPr>
          <a:xfrm>
            <a:off x="1091949" y="994443"/>
            <a:ext cx="2379664" cy="1439863"/>
          </a:xfrm>
          <a:prstGeom prst="rect">
            <a:avLst/>
          </a:prstGeom>
        </p:spPr>
        <p:txBody>
          <a:bodyPr anchor="t">
            <a:normAutofit fontScale="90000"/>
          </a:bodyPr>
          <a:lstStyle>
            <a:lvl1pPr defTabSz="777240">
              <a:defRPr sz="3000">
                <a:solidFill>
                  <a:srgbClr val="FFFFFF"/>
                </a:solidFill>
              </a:defRPr>
            </a:lvl1pPr>
          </a:lstStyle>
          <a:p>
            <a:r>
              <a:rPr dirty="0"/>
              <a:t>The story of a pair of jeans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cotton plant">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9754" y="3309642"/>
            <a:ext cx="3789977" cy="2706938"/>
          </a:xfrm>
          <a:prstGeom prst="rect">
            <a:avLst/>
          </a:prstGeom>
          <a:noFill/>
          <a:extLst>
            <a:ext uri="{909E8E84-426E-40DD-AFC4-6F175D3DCCD1}">
              <a14:hiddenFill xmlns:a14="http://schemas.microsoft.com/office/drawing/2010/main">
                <a:solidFill>
                  <a:srgbClr val="FFFFFF"/>
                </a:solidFill>
              </a14:hiddenFill>
            </a:ext>
          </a:extLst>
        </p:spPr>
      </p:pic>
      <p:sp>
        <p:nvSpPr>
          <p:cNvPr id="158" name="To grow it needs…"/>
          <p:cNvSpPr/>
          <p:nvPr/>
        </p:nvSpPr>
        <p:spPr>
          <a:xfrm>
            <a:off x="319754" y="1304104"/>
            <a:ext cx="4175128" cy="175432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defRPr>
                <a:solidFill>
                  <a:srgbClr val="FFFFFF"/>
                </a:solidFill>
              </a:defRPr>
            </a:pPr>
            <a:r>
              <a:rPr dirty="0">
                <a:solidFill>
                  <a:schemeClr val="tx1"/>
                </a:solidFill>
              </a:rPr>
              <a:t>To grow it needs </a:t>
            </a:r>
          </a:p>
          <a:p>
            <a:pPr>
              <a:buSzPct val="100000"/>
              <a:buFont typeface="Arial"/>
              <a:buChar char="•"/>
              <a:defRPr>
                <a:solidFill>
                  <a:srgbClr val="FFFFFF"/>
                </a:solidFill>
              </a:defRPr>
            </a:pPr>
            <a:r>
              <a:rPr dirty="0">
                <a:solidFill>
                  <a:schemeClr val="tx1"/>
                </a:solidFill>
              </a:rPr>
              <a:t>A warm climate </a:t>
            </a:r>
          </a:p>
          <a:p>
            <a:pPr>
              <a:buSzPct val="100000"/>
              <a:buFont typeface="Arial"/>
              <a:buChar char="•"/>
              <a:defRPr>
                <a:solidFill>
                  <a:srgbClr val="FFFFFF"/>
                </a:solidFill>
              </a:defRPr>
            </a:pPr>
            <a:r>
              <a:rPr dirty="0">
                <a:solidFill>
                  <a:schemeClr val="tx1"/>
                </a:solidFill>
              </a:rPr>
              <a:t>Plenty of water</a:t>
            </a:r>
          </a:p>
          <a:p>
            <a:pPr>
              <a:defRPr>
                <a:solidFill>
                  <a:srgbClr val="FFFFFF"/>
                </a:solidFill>
              </a:defRPr>
            </a:pPr>
            <a:r>
              <a:rPr dirty="0">
                <a:solidFill>
                  <a:schemeClr val="tx1"/>
                </a:solidFill>
              </a:rPr>
              <a:t>If not organic:  </a:t>
            </a:r>
          </a:p>
          <a:p>
            <a:pPr>
              <a:buSzPct val="100000"/>
              <a:buFont typeface="Arial"/>
              <a:buChar char="•"/>
              <a:defRPr>
                <a:solidFill>
                  <a:srgbClr val="FFFFFF"/>
                </a:solidFill>
              </a:defRPr>
            </a:pPr>
            <a:r>
              <a:rPr dirty="0">
                <a:solidFill>
                  <a:schemeClr val="tx1"/>
                </a:solidFill>
              </a:rPr>
              <a:t>Pesticides</a:t>
            </a:r>
          </a:p>
          <a:p>
            <a:pPr>
              <a:buSzPct val="100000"/>
              <a:buFont typeface="Arial"/>
              <a:buChar char="•"/>
              <a:defRPr>
                <a:solidFill>
                  <a:srgbClr val="FFFFFF"/>
                </a:solidFill>
              </a:defRPr>
            </a:pPr>
            <a:r>
              <a:rPr dirty="0">
                <a:solidFill>
                  <a:schemeClr val="tx1"/>
                </a:solidFill>
              </a:rPr>
              <a:t>Fertilizers </a:t>
            </a:r>
          </a:p>
        </p:txBody>
      </p:sp>
      <p:sp>
        <p:nvSpPr>
          <p:cNvPr id="159" name="Cotton growing"/>
          <p:cNvSpPr/>
          <p:nvPr/>
        </p:nvSpPr>
        <p:spPr>
          <a:xfrm>
            <a:off x="385762" y="274569"/>
            <a:ext cx="8229601" cy="708158"/>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spAutoFit/>
          </a:bodyPr>
          <a:lstStyle>
            <a:lvl1pPr>
              <a:defRPr sz="4400"/>
            </a:lvl1pPr>
          </a:lstStyle>
          <a:p>
            <a:r>
              <a:t>Cotton growing</a:t>
            </a:r>
          </a:p>
        </p:txBody>
      </p:sp>
      <p:sp>
        <p:nvSpPr>
          <p:cNvPr id="160" name="On average, a kg of cotton uses 10,000 litres of water.…"/>
          <p:cNvSpPr/>
          <p:nvPr/>
        </p:nvSpPr>
        <p:spPr>
          <a:xfrm>
            <a:off x="4284662" y="1417637"/>
            <a:ext cx="4330702" cy="292626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defRPr sz="2400"/>
            </a:pPr>
            <a:r>
              <a:rPr dirty="0"/>
              <a:t>On average, a kg of cotton uses 10,000 </a:t>
            </a:r>
            <a:r>
              <a:rPr dirty="0" err="1"/>
              <a:t>litres</a:t>
            </a:r>
            <a:r>
              <a:rPr dirty="0"/>
              <a:t> of water. </a:t>
            </a:r>
          </a:p>
          <a:p>
            <a:pPr>
              <a:defRPr sz="2400"/>
            </a:pPr>
            <a:endParaRPr dirty="0"/>
          </a:p>
          <a:p>
            <a:pPr>
              <a:defRPr sz="2400"/>
            </a:pPr>
            <a:r>
              <a:rPr dirty="0"/>
              <a:t>So our 800g pair of jeans uses around 8000 </a:t>
            </a:r>
            <a:r>
              <a:rPr dirty="0" err="1"/>
              <a:t>litres</a:t>
            </a:r>
            <a:r>
              <a:rPr dirty="0"/>
              <a:t>. </a:t>
            </a:r>
          </a:p>
          <a:p>
            <a:pPr>
              <a:defRPr sz="2400"/>
            </a:pPr>
            <a:endParaRPr dirty="0"/>
          </a:p>
          <a:p>
            <a:pPr>
              <a:defRPr sz="2400"/>
            </a:pPr>
            <a:r>
              <a:rPr dirty="0"/>
              <a:t>The cotton in our jeans comes from </a:t>
            </a:r>
            <a:r>
              <a:rPr b="1" dirty="0"/>
              <a:t>Pakistan.</a:t>
            </a:r>
          </a:p>
        </p:txBody>
      </p:sp>
      <p:pic>
        <p:nvPicPr>
          <p:cNvPr id="3076" name="Picture 4" descr="Image result for cotton fields">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3000" y="4457437"/>
            <a:ext cx="2742745" cy="20570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The Aral Sea It was so big that it had a fishing industry - and then they started using the water to irrigate land for cotton growing"/>
          <p:cNvSpPr/>
          <p:nvPr/>
        </p:nvSpPr>
        <p:spPr>
          <a:xfrm>
            <a:off x="6227762" y="1468977"/>
            <a:ext cx="2592389" cy="3332668"/>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spAutoFit/>
          </a:bodyPr>
          <a:lstStyle/>
          <a:p>
            <a:pPr>
              <a:defRPr sz="2800"/>
            </a:pPr>
            <a:r>
              <a:t>The Aral Sea</a:t>
            </a:r>
            <a:br/>
            <a:r>
              <a:rPr sz="2400"/>
              <a:t>It was so big that it had a fishing industry</a:t>
            </a:r>
            <a:br>
              <a:rPr sz="2400"/>
            </a:br>
            <a:r>
              <a:rPr sz="2400"/>
              <a:t>- and then they started using the water to irrigate land for cotton growing</a:t>
            </a:r>
          </a:p>
        </p:txBody>
      </p:sp>
      <p:pic>
        <p:nvPicPr>
          <p:cNvPr id="165" name="AralSea1989 2014.jpeg" descr="AralSea1989 2014.jpeg">
            <a:hlinkClick r:id="rId3"/>
          </p:cNvPr>
          <p:cNvPicPr>
            <a:picLocks noChangeAspect="1"/>
          </p:cNvPicPr>
          <p:nvPr/>
        </p:nvPicPr>
        <p:blipFill>
          <a:blip r:embed="rId4">
            <a:extLst/>
          </a:blip>
          <a:stretch>
            <a:fillRect/>
          </a:stretch>
        </p:blipFill>
        <p:spPr>
          <a:xfrm>
            <a:off x="395286" y="765175"/>
            <a:ext cx="5580064" cy="4740275"/>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Processing our cotton"/>
          <p:cNvSpPr>
            <a:spLocks noGrp="1"/>
          </p:cNvSpPr>
          <p:nvPr>
            <p:ph type="title" idx="4294967295"/>
          </p:nvPr>
        </p:nvSpPr>
        <p:spPr>
          <a:xfrm>
            <a:off x="442912" y="550862"/>
            <a:ext cx="8229601" cy="1143001"/>
          </a:xfrm>
          <a:prstGeom prst="rect">
            <a:avLst/>
          </a:prstGeom>
        </p:spPr>
        <p:txBody>
          <a:bodyPr anchor="t">
            <a:normAutofit/>
          </a:bodyPr>
          <a:lstStyle>
            <a:lvl1pPr>
              <a:defRPr sz="2800" b="1"/>
            </a:lvl1pPr>
          </a:lstStyle>
          <a:p>
            <a:r>
              <a:t>Processing our cotton</a:t>
            </a:r>
          </a:p>
        </p:txBody>
      </p:sp>
      <p:sp>
        <p:nvSpPr>
          <p:cNvPr id="170" name="Ginning – separating the cotton fibre from the seeds…"/>
          <p:cNvSpPr/>
          <p:nvPr/>
        </p:nvSpPr>
        <p:spPr>
          <a:xfrm>
            <a:off x="442912" y="2158710"/>
            <a:ext cx="4129088" cy="329623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spAutoFit/>
          </a:bodyPr>
          <a:lstStyle/>
          <a:p>
            <a:pPr>
              <a:defRPr sz="2000" b="1"/>
            </a:pPr>
            <a:r>
              <a:t>Ginning</a:t>
            </a:r>
            <a:r>
              <a:rPr b="0"/>
              <a:t> – separating the cotton fibre from the seeds</a:t>
            </a:r>
          </a:p>
          <a:p>
            <a:pPr>
              <a:defRPr sz="2000" b="1"/>
            </a:pPr>
            <a:r>
              <a:t>Cleaning</a:t>
            </a:r>
            <a:r>
              <a:rPr b="0"/>
              <a:t> -  by blowing and beating</a:t>
            </a:r>
          </a:p>
          <a:p>
            <a:pPr>
              <a:defRPr sz="2000" b="1"/>
            </a:pPr>
            <a:r>
              <a:t>Carding &amp; combing </a:t>
            </a:r>
            <a:r>
              <a:rPr b="0"/>
              <a:t>– pulling the fibres into line, getting rid of impurities and producing smooth and uniform yarn</a:t>
            </a:r>
          </a:p>
          <a:p>
            <a:pPr>
              <a:defRPr sz="2000" b="1"/>
            </a:pPr>
            <a:r>
              <a:t>Roving and spinning</a:t>
            </a:r>
            <a:r>
              <a:rPr b="0"/>
              <a:t> – twisting, drawing out and winding on bobbins and then on cones</a:t>
            </a:r>
          </a:p>
        </p:txBody>
      </p:sp>
      <p:pic>
        <p:nvPicPr>
          <p:cNvPr id="171" name="CSIRO_ScienceImage_10736_Manually_decontaminating_cotton_before_processing_at_an_Indian_spinning_mill.jpeg" descr="CSIRO_ScienceImage_10736_Manually_decontaminating_cotton_before_processing_at_an_Indian_spinning_mill.jpeg"/>
          <p:cNvPicPr>
            <a:picLocks noChangeAspect="1"/>
          </p:cNvPicPr>
          <p:nvPr/>
        </p:nvPicPr>
        <p:blipFill>
          <a:blip r:embed="rId3">
            <a:extLst/>
          </a:blip>
          <a:stretch>
            <a:fillRect/>
          </a:stretch>
        </p:blipFill>
        <p:spPr>
          <a:xfrm>
            <a:off x="4557712" y="1728786"/>
            <a:ext cx="4859338" cy="3644903"/>
          </a:xfrm>
          <a:prstGeom prst="rect">
            <a:avLst/>
          </a:prstGeom>
          <a:ln w="12700">
            <a:miter lim="400000"/>
          </a:ln>
        </p:spPr>
      </p:pic>
      <p:sp>
        <p:nvSpPr>
          <p:cNvPr id="172" name="CSIRO ScienceImage 10736 Manually decontaminating cotton before processing at an Indian spinning mill"/>
          <p:cNvSpPr/>
          <p:nvPr/>
        </p:nvSpPr>
        <p:spPr>
          <a:xfrm>
            <a:off x="4557712" y="5408612"/>
            <a:ext cx="4114802" cy="366684"/>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defRPr sz="1000">
                <a:solidFill>
                  <a:srgbClr val="3F4040"/>
                </a:solidFill>
              </a:defRPr>
            </a:lvl1pPr>
          </a:lstStyle>
          <a:p>
            <a:r>
              <a:t>CSIRO ScienceImage 10736 Manually decontaminating cotton before processing at an Indian spinning mill</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The threads are combined with the polyester and elastane (Elastane has exceptional elasticity).  Polyester and elastane are non-renewable – coal and petroleum are the raw materials. Elastane doesn’t biodegrade and takes a lot of energy to produce.   Our elastine is produced in China."/>
          <p:cNvSpPr>
            <a:spLocks noGrp="1"/>
          </p:cNvSpPr>
          <p:nvPr>
            <p:ph type="title" idx="4294967295"/>
          </p:nvPr>
        </p:nvSpPr>
        <p:spPr>
          <a:xfrm>
            <a:off x="442912" y="1484312"/>
            <a:ext cx="8229601" cy="2138364"/>
          </a:xfrm>
          <a:prstGeom prst="rect">
            <a:avLst/>
          </a:prstGeom>
        </p:spPr>
        <p:txBody>
          <a:bodyPr anchor="t">
            <a:noAutofit/>
          </a:bodyPr>
          <a:lstStyle/>
          <a:p>
            <a:pPr algn="l" defTabSz="713230">
              <a:defRPr sz="1800"/>
            </a:pPr>
            <a:r>
              <a:rPr sz="2800" dirty="0"/>
              <a:t>The threads are combined with the polyester and </a:t>
            </a:r>
            <a:r>
              <a:rPr sz="2800" dirty="0" err="1"/>
              <a:t>elastane</a:t>
            </a:r>
            <a:br>
              <a:rPr sz="2800" dirty="0"/>
            </a:br>
            <a:r>
              <a:rPr sz="2800" dirty="0"/>
              <a:t>(</a:t>
            </a:r>
            <a:r>
              <a:rPr sz="2800" dirty="0" err="1"/>
              <a:t>Elastane</a:t>
            </a:r>
            <a:r>
              <a:rPr sz="2800" dirty="0"/>
              <a:t> has exceptional elasticity).</a:t>
            </a:r>
            <a:br>
              <a:rPr sz="2800" dirty="0"/>
            </a:br>
            <a:br>
              <a:rPr sz="2800" dirty="0"/>
            </a:br>
            <a:r>
              <a:rPr sz="2800" dirty="0"/>
              <a:t>Polyester and </a:t>
            </a:r>
            <a:r>
              <a:rPr sz="2800" dirty="0" err="1"/>
              <a:t>elastane</a:t>
            </a:r>
            <a:r>
              <a:rPr sz="2800" dirty="0"/>
              <a:t> are non-renewable – coal and petroleum are the raw materials. </a:t>
            </a:r>
            <a:r>
              <a:rPr sz="2800" dirty="0" err="1"/>
              <a:t>Elastane</a:t>
            </a:r>
            <a:r>
              <a:rPr sz="2800" dirty="0"/>
              <a:t> doesn’t biodegrade and takes a lot of energy to produce. </a:t>
            </a:r>
            <a:br>
              <a:rPr sz="2800" dirty="0"/>
            </a:br>
            <a:br>
              <a:rPr sz="2800" dirty="0"/>
            </a:br>
            <a:r>
              <a:rPr sz="2800" dirty="0"/>
              <a:t>Our </a:t>
            </a:r>
            <a:r>
              <a:rPr sz="2800" dirty="0" err="1"/>
              <a:t>elastane</a:t>
            </a:r>
            <a:r>
              <a:rPr sz="2800" dirty="0"/>
              <a:t> is produced in </a:t>
            </a:r>
            <a:r>
              <a:rPr sz="2800" b="1" dirty="0"/>
              <a:t>China. </a:t>
            </a:r>
          </a:p>
        </p:txBody>
      </p:sp>
      <p:sp>
        <p:nvSpPr>
          <p:cNvPr id="177" name="Other materials in jeans"/>
          <p:cNvSpPr/>
          <p:nvPr/>
        </p:nvSpPr>
        <p:spPr>
          <a:xfrm>
            <a:off x="442912" y="550862"/>
            <a:ext cx="8229601" cy="486205"/>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a:defRPr sz="2800" b="1"/>
            </a:lvl1pPr>
          </a:lstStyle>
          <a:p>
            <a:r>
              <a:t>Other materials in jeans</a:t>
            </a:r>
          </a:p>
        </p:txBody>
      </p:sp>
    </p:spTree>
  </p:cSld>
  <p:clrMapOvr>
    <a:masterClrMapping/>
  </p:clrMapOvr>
  <p:transition spd="med"/>
</p:sld>
</file>

<file path=ppt/theme/theme1.xml><?xml version="1.0" encoding="utf-8"?>
<a:theme xmlns:a="http://schemas.openxmlformats.org/drawingml/2006/main" name="Default Design">
  <a:themeElements>
    <a:clrScheme name="Default Design">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efault Design">
      <a:majorFont>
        <a:latin typeface="Helvetica"/>
        <a:ea typeface="Helvetica"/>
        <a:cs typeface="Helvetica"/>
      </a:majorFont>
      <a:minorFont>
        <a:latin typeface="Arial"/>
        <a:ea typeface="Arial"/>
        <a:cs typeface="Arial"/>
      </a:minorFont>
    </a:fontScheme>
    <a:fmtScheme name="Default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Design">
  <a:themeElements>
    <a:clrScheme name="Default Design">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efault Design">
      <a:majorFont>
        <a:latin typeface="Helvetica"/>
        <a:ea typeface="Helvetica"/>
        <a:cs typeface="Helvetica"/>
      </a:majorFont>
      <a:minorFont>
        <a:latin typeface="Arial"/>
        <a:ea typeface="Arial"/>
        <a:cs typeface="Arial"/>
      </a:minorFont>
    </a:fontScheme>
    <a:fmtScheme name="Default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48</TotalTime>
  <Words>2066</Words>
  <Application>Microsoft Office PowerPoint</Application>
  <PresentationFormat>On-screen Show (4:3)</PresentationFormat>
  <Paragraphs>199</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Georgia</vt:lpstr>
      <vt:lpstr>Symbol</vt:lpstr>
      <vt:lpstr>Times New Roman</vt:lpstr>
      <vt:lpstr>Verdana</vt:lpstr>
      <vt:lpstr>Default Design</vt:lpstr>
      <vt:lpstr>PowerPoint Presentation</vt:lpstr>
      <vt:lpstr>PowerPoint Presentation</vt:lpstr>
      <vt:lpstr>Needs and wants</vt:lpstr>
      <vt:lpstr>Do we need fashion?</vt:lpstr>
      <vt:lpstr>The story of a pair of jeans</vt:lpstr>
      <vt:lpstr>PowerPoint Presentation</vt:lpstr>
      <vt:lpstr>PowerPoint Presentation</vt:lpstr>
      <vt:lpstr>Processing our cotton</vt:lpstr>
      <vt:lpstr>The threads are combined with the polyester and elastane (Elastane has exceptional elasticity).  Polyester and elastane are non-renewable – coal and petroleum are the raw materials. Elastane doesn’t biodegrade and takes a lot of energy to produce.   Our elastane is produced in China. </vt:lpstr>
      <vt:lpstr>PowerPoint Presentation</vt:lpstr>
      <vt:lpstr>PowerPoint Presentation</vt:lpstr>
      <vt:lpstr>Brass zip and studs  (Copper &amp; Zinc)</vt:lpstr>
      <vt:lpstr>PowerPoint Presentation</vt:lpstr>
      <vt:lpstr>PowerPoint Presentation</vt:lpstr>
      <vt:lpstr>PowerPoint Presentation</vt:lpstr>
      <vt:lpstr>Despite the story so far, nearly half of the eco damage of jeans is done once you own them – through washing, drying and (if you’re really keen) ironing! </vt:lpstr>
      <vt:lpstr>PowerPoint Presentation</vt:lpstr>
      <vt:lpstr>PowerPoint Presentation</vt:lpstr>
      <vt:lpstr>Mapping the journey</vt:lpstr>
      <vt:lpstr>Why, why, why chain</vt:lpstr>
      <vt:lpstr>Consequence wheel</vt:lpstr>
      <vt:lpstr>Problem tree / opportunity tree</vt:lpstr>
      <vt:lpstr>Analysing action/Making a difference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Moses</dc:creator>
  <cp:lastModifiedBy>Susie VentrisField</cp:lastModifiedBy>
  <cp:revision>10</cp:revision>
  <dcterms:modified xsi:type="dcterms:W3CDTF">2017-06-19T13:45:01Z</dcterms:modified>
</cp:coreProperties>
</file>