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3" r:id="rId12"/>
    <p:sldId id="267" r:id="rId13"/>
    <p:sldId id="268" r:id="rId14"/>
    <p:sldId id="271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515" autoAdjust="0"/>
  </p:normalViewPr>
  <p:slideViewPr>
    <p:cSldViewPr snapToGrid="0">
      <p:cViewPr varScale="1">
        <p:scale>
          <a:sx n="39" d="100"/>
          <a:sy n="39" d="100"/>
        </p:scale>
        <p:origin x="1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1847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RSG_visits_coltan_mine_in_Rubaya_(13406579753)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Electronics_industry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bandi_mbubi_demand_a_fair_trade_cell_phon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heguardian.com/sustainable-business/blog/congo-child-labour-mobile-minerals" TargetMode="External"/><Relationship Id="rId5" Type="http://schemas.openxmlformats.org/officeDocument/2006/relationships/hyperlink" Target="https://www.youtube.com/watch?v=wQhlLuBwOtE" TargetMode="External"/><Relationship Id="rId4" Type="http://schemas.openxmlformats.org/officeDocument/2006/relationships/hyperlink" Target="https://www.youtube.com/watch?v=aF-sJgcoY20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technology/apple/8652295/Apple-HP-and-Dell-among-companies-responsible-for-electronic-sweatshops-claims-report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inyurl.com/7dnn4we" TargetMode="External"/><Relationship Id="rId5" Type="http://schemas.openxmlformats.org/officeDocument/2006/relationships/hyperlink" Target="http://tinyurl.com/7e55osh" TargetMode="External"/><Relationship Id="rId4" Type="http://schemas.openxmlformats.org/officeDocument/2006/relationships/hyperlink" Target="http://tinyurl.com/qj3xj4d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y-practice.oxfam.org.uk/blog/2012/03/pink-telephones-in-cambodi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racticalaction.org/technology-justice-activities" TargetMode="External"/><Relationship Id="rId3" Type="http://schemas.openxmlformats.org/officeDocument/2006/relationships/hyperlink" Target="http://storyofstuff.org/movies/story-of-electronics/" TargetMode="External"/><Relationship Id="rId7" Type="http://schemas.openxmlformats.org/officeDocument/2006/relationships/hyperlink" Target="http://toxicslink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DAw7vW7H0c" TargetMode="External"/><Relationship Id="rId5" Type="http://schemas.openxmlformats.org/officeDocument/2006/relationships/hyperlink" Target="https://www.youtube.com/watch?v=pAyQ-kxPw9o" TargetMode="External"/><Relationship Id="rId4" Type="http://schemas.openxmlformats.org/officeDocument/2006/relationships/hyperlink" Target="https://fairphone.com/e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ca/sites/default/files/imce_uploads/UTILITY%20NAV/TEACHERS/DOCS/GC/Rights_card_images_colour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1.staticflickr.com/4/3498/3261613714_b77b7476fa_b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yE_fcE8D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Introduce session and learning objectives. </a:t>
            </a:r>
          </a:p>
          <a:p>
            <a:r>
              <a:rPr dirty="0"/>
              <a:t>(pictures – </a:t>
            </a:r>
            <a:r>
              <a:rPr dirty="0" err="1"/>
              <a:t>Coltan</a:t>
            </a:r>
            <a:r>
              <a:rPr dirty="0"/>
              <a:t> mine in Democratic Republic of Congo (DRC), </a:t>
            </a:r>
            <a:r>
              <a:rPr dirty="0" err="1"/>
              <a:t>iphone</a:t>
            </a:r>
            <a:r>
              <a:rPr dirty="0"/>
              <a:t>, electronics factory in </a:t>
            </a:r>
            <a:r>
              <a:rPr dirty="0" err="1"/>
              <a:t>Shenzen</a:t>
            </a:r>
            <a:r>
              <a:rPr dirty="0"/>
              <a:t>, China)</a:t>
            </a:r>
            <a:endParaRPr lang="en-GB" dirty="0"/>
          </a:p>
          <a:p>
            <a:endParaRPr lang="en-GB" dirty="0"/>
          </a:p>
          <a:p>
            <a:r>
              <a:rPr lang="en-GB" dirty="0"/>
              <a:t>Photo credits: </a:t>
            </a:r>
            <a:r>
              <a:rPr lang="en-GB" dirty="0">
                <a:hlinkClick r:id="rId3"/>
              </a:rPr>
              <a:t>https://commons.wikimedia.org/wiki/File:SRSG_visits_coltan_mine_in_Rubaya_(13406579753).jpg</a:t>
            </a:r>
            <a:r>
              <a:rPr lang="en-GB" dirty="0"/>
              <a:t>; </a:t>
            </a:r>
            <a:r>
              <a:rPr lang="en-GB" dirty="0">
                <a:hlinkClick r:id="rId4"/>
              </a:rPr>
              <a:t>https://en.wikipedia.org/wiki/Electronics_industry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03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200" dirty="0">
                <a:effectLst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’ve looked at some of the minerals in a mobile phone, and where they come from. One big producer of the minerals for mobile phones (and other electronics) is the Democratic Republic of Congo (show on map). </a:t>
            </a:r>
          </a:p>
          <a:p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Ask learners to work in small teams to complete the true/false quiz on the slide – give answers and discuss background information. 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Show </a:t>
            </a:r>
            <a:r>
              <a:rPr lang="it-IT" sz="1200" u="sng" dirty="0">
                <a:effectLst/>
                <a:latin typeface="+mn-lt"/>
                <a:ea typeface="+mn-ea"/>
                <a:cs typeface="+mn-cs"/>
                <a:sym typeface="Calibri"/>
                <a:hlinkClick r:id="rId3"/>
              </a:rPr>
              <a:t>TED talk by Bandi Mbubi</a:t>
            </a:r>
            <a:r>
              <a:rPr lang="it-IT" sz="120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fr-FR" sz="1200" dirty="0">
                <a:effectLst/>
                <a:latin typeface="+mn-lt"/>
                <a:ea typeface="+mn-ea"/>
                <a:cs typeface="+mn-cs"/>
                <a:sym typeface="Calibri"/>
              </a:rPr>
              <a:t>(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from Congo Calling) and ask the learners to note 3 things they learnt from the video. Discuss learning points and questions.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Now watch 2 films introducing conflict minerals in DRC: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nl-NL" sz="1200" u="sng" dirty="0">
                <a:effectLst/>
                <a:latin typeface="+mn-lt"/>
                <a:ea typeface="+mn-ea"/>
                <a:cs typeface="+mn-cs"/>
                <a:sym typeface="Calibri"/>
                <a:hlinkClick r:id="rId4"/>
              </a:rPr>
              <a:t>Conflict Minerals 101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(until 3.03mins - produced by the Enough Project). This explains clearly which minerals we’re talking about, where they’re found (DRC) and how they’re used to fuel conflict. 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u="sng" dirty="0">
                <a:effectLst/>
                <a:latin typeface="+mn-lt"/>
                <a:ea typeface="+mn-ea"/>
                <a:cs typeface="+mn-cs"/>
                <a:sym typeface="Calibri"/>
                <a:hlinkClick r:id="rId5"/>
              </a:rPr>
              <a:t>Blood in the Mobile film trailer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– documentary looking at impact of conflict minerals in DRC (available to buy here).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dirty="0"/>
          </a:p>
          <a:p>
            <a:r>
              <a:rPr dirty="0"/>
              <a:t>Following the discussion, add things to the positive and negative impact wall. </a:t>
            </a:r>
          </a:p>
          <a:p>
            <a:pPr>
              <a:defRPr b="1"/>
            </a:pPr>
            <a:r>
              <a:rPr dirty="0"/>
              <a:t>Extension:</a:t>
            </a:r>
            <a:r>
              <a:rPr b="0" dirty="0"/>
              <a:t> Learners can read a </a:t>
            </a:r>
            <a:r>
              <a:rPr b="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Guardian article</a:t>
            </a:r>
            <a:r>
              <a:rPr b="0" dirty="0"/>
              <a:t> by the documentary maker for background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70589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200" dirty="0">
                <a:effectLst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’re now going to look at the next stage in the process – taking the refined minerals (metals) and turning them into the phones (and other electronic items). Much of this takes place in China.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Ask learners to work in small teams to complete the China true/false quiz on the slide – give answers and discuss background information. 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en-US" sz="12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b="1" dirty="0">
                <a:effectLst/>
                <a:latin typeface="+mn-lt"/>
                <a:ea typeface="+mn-ea"/>
                <a:cs typeface="+mn-cs"/>
                <a:sym typeface="Calibri"/>
              </a:rPr>
              <a:t>Case Study Foxconn: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de-DE" sz="1200" dirty="0">
                <a:effectLst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’re going to focus on </a:t>
            </a:r>
            <a:r>
              <a:rPr lang="en-US" sz="1200" u="sng" dirty="0">
                <a:effectLst/>
                <a:latin typeface="+mn-lt"/>
                <a:ea typeface="+mn-ea"/>
                <a:cs typeface="+mn-cs"/>
                <a:sym typeface="Calibri"/>
                <a:hlinkClick r:id="rId3"/>
              </a:rPr>
              <a:t>Foxconn – the supplier for all the major electronics firms (including Apple, Microsoft etc.)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In small groups, ask the students to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analyse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one of the news articles below. Ask them to come up with 2-3 key points from their article to share with the rest of the group.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4"/>
              </a:rPr>
              <a:t>Apple making positive changes in China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? 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5"/>
              </a:rPr>
              <a:t>Foxconn Suicide Protest against working conditions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6"/>
              </a:rPr>
              <a:t>Inside the Chinese factories</a:t>
            </a:r>
            <a:endParaRPr lang="en-US" sz="1200" u="sng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Add any positives/negatives about phone to the wall. </a:t>
            </a:r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73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Photo credit:</a:t>
            </a:r>
            <a:r>
              <a:rPr lang="en-GB" baseline="0" dirty="0"/>
              <a:t> </a:t>
            </a:r>
            <a:r>
              <a:rPr lang="en-GB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http://policy-practice.oxfam.org.uk/blog/2012/03/pink-telephones-in-cambodia</a:t>
            </a:r>
          </a:p>
          <a:p>
            <a:endParaRPr lang="en-GB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61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200" dirty="0">
                <a:effectLst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’ve established that mobile phones have good and bad points, and they are certainly not going away, so how can we make a difference to how they are made, used and disposed of so the human and environmental impacts are not so terrible? </a:t>
            </a:r>
          </a:p>
          <a:p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Ask learners to watch/read about an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organisation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/campaign/technology for change listed below and then report back to the rest of the class. </a:t>
            </a:r>
          </a:p>
          <a:p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3"/>
              </a:rPr>
              <a:t>Video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 from 5.08 onwards (continuation of earlier video) 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4"/>
              </a:rPr>
              <a:t>Fair Phone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 is the first fairly traded and produced mobile phone!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5"/>
              </a:rPr>
              <a:t>Green Touch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, a consortium dedicated to transforming communications to significantly reduce the carbon footprint of our devices, platforms and networks.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 err="1">
                <a:effectLst/>
                <a:latin typeface="+mn-lt"/>
                <a:ea typeface="+mn-ea"/>
                <a:cs typeface="+mn-cs"/>
                <a:sym typeface="Calibri"/>
                <a:hlinkClick r:id="rId6"/>
              </a:rPr>
              <a:t>Phonebloks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, which tries to reduce global e-waste by creating a modular phone.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none" strike="noStrike" dirty="0" err="1">
                <a:effectLst/>
                <a:latin typeface="+mn-lt"/>
                <a:ea typeface="+mn-ea"/>
                <a:cs typeface="+mn-cs"/>
                <a:sym typeface="Calibri"/>
              </a:rPr>
              <a:t>Organisation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7"/>
              </a:rPr>
              <a:t>Toxic Links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, which calls for environmental justice and freedom from toxins.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lvl="0" fontAlgn="base"/>
            <a:r>
              <a:rPr lang="en-US" sz="1200" u="sng" strike="noStrike" dirty="0">
                <a:effectLst/>
                <a:latin typeface="+mn-lt"/>
                <a:ea typeface="+mn-ea"/>
                <a:cs typeface="+mn-cs"/>
                <a:sym typeface="Calibri"/>
                <a:hlinkClick r:id="rId8"/>
              </a:rPr>
              <a:t>Website of Practical Action</a:t>
            </a:r>
            <a:r>
              <a:rPr lang="en-US" sz="120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 who campaign for technology justice</a:t>
            </a:r>
            <a:endParaRPr lang="en-GB" sz="1200" u="none" strike="noStrike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83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BAB1-A6B9-45AE-AD9B-97F7A687D2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5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Put the statements on the slide one by one and ask students to stand on a agree/disagree continuum – optionally, take a photo. You can repeat the activity after the workshop to see if there has been a change. Alternatively, put the sentences on flipchart and ask learners to put stickers on agree/disagree continuum.</a:t>
            </a:r>
          </a:p>
          <a:p>
            <a:endParaRPr dirty="0"/>
          </a:p>
          <a:p>
            <a:r>
              <a:rPr dirty="0"/>
              <a:t>Ask the learners: Who has a phone? In groups or pairs ask learners to discuss their mobile phones, noting the positive and negative impacts sticking them on a ‘positive’ and ‘negative’ wall. Keep this ‘wall’ available throughout the session and give learners opportunities to add to the wall as they go through activities.</a:t>
            </a:r>
          </a:p>
          <a:p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43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Ask the learners: Who has a phone? In groups or pairs ask learners to discuss their mobile phones, noting the positive and negative impacts sticking them on a ‘positive’ and ‘negative’ wall. Keep this ‘wall’ available throughout the session and give learners opportunities to add to the wall as they go through activities.</a:t>
            </a:r>
          </a:p>
          <a:p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64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 groups, ask learners to come up with a list of things that they need – that they couldn’t live without. Ask them to negotiate until they agree in their groups. Discuss as a class any points of disagreement.  Discuss: Is your mobile phone something you want or something you need?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Optional resource: </a:t>
            </a:r>
            <a:r>
              <a:rPr b="0"/>
              <a:t>Use the </a:t>
            </a:r>
            <a:r>
              <a:rPr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UNICEF Needs and Wants</a:t>
            </a:r>
            <a:r>
              <a:rPr b="0"/>
              <a:t> cards to facilitate the needs/wants activity discussion – ask learners to categorise the cards into things they need and things they want, and to add anything they think is missing.</a:t>
            </a:r>
          </a:p>
        </p:txBody>
      </p:sp>
    </p:spTree>
    <p:extLst>
      <p:ext uri="{BB962C8B-B14F-4D97-AF65-F5344CB8AC3E}">
        <p14:creationId xmlns:p14="http://schemas.microsoft.com/office/powerpoint/2010/main" val="211237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look at their mobile phones and to list what they think is in them – they can think about different parts (keys, speaker, mic) and the components of those parts (plastic, </a:t>
            </a:r>
            <a:r>
              <a:rPr lang="en-GB" dirty="0" err="1"/>
              <a:t>etc</a:t>
            </a:r>
            <a:r>
              <a:rPr lang="en-GB" dirty="0"/>
              <a:t>).  Now watch this video showing all the elements in the phone – students can compare their lists to the items in the video (Sheffield Hallam). </a:t>
            </a:r>
          </a:p>
          <a:p>
            <a:endParaRPr lang="en-GB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Photo credit: </a:t>
            </a:r>
            <a:r>
              <a:rPr lang="en-GB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https://c1.staticflickr.com/4/3498/3261613714_b77b7476fa_b.jpg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the life-cycle of the mobile phone and watch the video to summarise up until 5.08 minutes.  Look through slides 7-9 about</a:t>
            </a:r>
            <a:r>
              <a:rPr lang="en-GB" baseline="0" dirty="0"/>
              <a:t> these stages and ask learners to add positives and negatives to the wall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1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67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7868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u="none" dirty="0"/>
          </a:p>
        </p:txBody>
      </p:sp>
    </p:spTree>
    <p:extLst>
      <p:ext uri="{BB962C8B-B14F-4D97-AF65-F5344CB8AC3E}">
        <p14:creationId xmlns:p14="http://schemas.microsoft.com/office/powerpoint/2010/main" val="47729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le Text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21" name="Body Level One…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Title Text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44" name="Body Level One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8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/>
          <p:nvPr/>
        </p:nvSpPr>
        <p:spPr>
          <a:xfrm>
            <a:off x="7053943" y="-209007"/>
            <a:ext cx="7419705" cy="7589522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8"/>
          <p:cNvSpPr/>
          <p:nvPr/>
        </p:nvSpPr>
        <p:spPr>
          <a:xfrm>
            <a:off x="-309490" y="5430129"/>
            <a:ext cx="1655636" cy="1693527"/>
          </a:xfrm>
          <a:prstGeom prst="ellipse">
            <a:avLst/>
          </a:prstGeom>
          <a:solidFill>
            <a:srgbClr val="D5E8A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-274795" y="94129"/>
            <a:ext cx="3371460" cy="6229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RSG_visits_coltan_mine_in_Rubaya_(13406579753)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en.wikipedia.org/wiki/Electronics_industry#/media/File:Electronics_factory_in_Shenzhen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-sJgcoY2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qj3xj4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7dnn4we" TargetMode="External"/><Relationship Id="rId4" Type="http://schemas.openxmlformats.org/officeDocument/2006/relationships/hyperlink" Target="http://tinyurl.com/7e55os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y-practice.oxfam.org.uk/blog/2012/03/pink-telephones-in-cambodi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"/><Relationship Id="rId4" Type="http://schemas.openxmlformats.org/officeDocument/2006/relationships/hyperlink" Target="https://www.youtube.com/watch?v=SjU_hkRoeE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5EFPmjfjkk" TargetMode="External"/><Relationship Id="rId4" Type="http://schemas.openxmlformats.org/officeDocument/2006/relationships/hyperlink" Target="https://c1.staticflickr.com/4/3498/3261613714_b77b7476fa_b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stuff.org/movies/story-of-electronic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7/7e/ShippingContainerSFBay.jpg/1024px-ShippingContainerSFBay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upload.wikimedia.org/wikipedia/commons/1/10/Cargolux_B747-400F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independent.co.uk/environment/global-warming-data-centres-to-consume-three-times-as-much-energy-in-next-decade-experts-warn-a6830086.html" TargetMode="External"/><Relationship Id="rId7" Type="http://schemas.openxmlformats.org/officeDocument/2006/relationships/hyperlink" Target="https://cdn.pixabay.com/photo/2015/01/18/14/16/phone-603048_960_720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ommons.wikimedia.org/wiki/File:KVH_Tokyo_Data_Center_2.png" TargetMode="External"/><Relationship Id="rId4" Type="http://schemas.openxmlformats.org/officeDocument/2006/relationships/hyperlink" Target="https://www.theguardian.com/environment/green-living-blog/2010/jun/09/carbon-footprint-mobile-pho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1/Waste_hierarchy_ro.svg/2000px-Waste_hierarchy_ro.svg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eograph.org.uk/photo/301516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/>
          <p:nvPr/>
        </p:nvSpPr>
        <p:spPr>
          <a:xfrm>
            <a:off x="898846" y="879744"/>
            <a:ext cx="621792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 b="1"/>
            </a:lvl1pPr>
          </a:lstStyle>
          <a:p>
            <a:r>
              <a:rPr dirty="0">
                <a:solidFill>
                  <a:srgbClr val="92D050"/>
                </a:solidFill>
              </a:rPr>
              <a:t>Mobile phones</a:t>
            </a:r>
          </a:p>
        </p:txBody>
      </p:sp>
      <p:sp>
        <p:nvSpPr>
          <p:cNvPr id="132" name="TextBox 2"/>
          <p:cNvSpPr/>
          <p:nvPr/>
        </p:nvSpPr>
        <p:spPr>
          <a:xfrm>
            <a:off x="898846" y="1910407"/>
            <a:ext cx="6367550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rPr dirty="0"/>
              <a:t>In this session, we will:</a:t>
            </a:r>
          </a:p>
          <a:p>
            <a:pPr marL="285750" indent="-285750">
              <a:buSzPct val="100000"/>
              <a:buFont typeface="Arial"/>
              <a:buChar char="•"/>
              <a:defRPr sz="2600"/>
            </a:pPr>
            <a:r>
              <a:rPr dirty="0"/>
              <a:t>Develop knowledge of mobile phone production and its positive and negative impacts, both locally and globally</a:t>
            </a:r>
          </a:p>
          <a:p>
            <a:pPr marL="285750" indent="-285750">
              <a:buSzPct val="100000"/>
              <a:buFont typeface="Arial"/>
              <a:buChar char="•"/>
              <a:defRPr sz="2600"/>
            </a:pPr>
            <a:r>
              <a:rPr dirty="0"/>
              <a:t>Think critically about the positive and negative impacts of mobile phone production and use</a:t>
            </a:r>
          </a:p>
          <a:p>
            <a:pPr marL="285750" indent="-285750">
              <a:buSzPct val="100000"/>
              <a:buFont typeface="Arial"/>
              <a:buChar char="•"/>
              <a:defRPr sz="2600"/>
            </a:pPr>
            <a:r>
              <a:rPr dirty="0"/>
              <a:t>Identify the positive change that can be achieved even in the most difficult of circumstances</a:t>
            </a:r>
          </a:p>
        </p:txBody>
      </p:sp>
      <p:pic>
        <p:nvPicPr>
          <p:cNvPr id="133" name="Picture 4" descr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6312" y="142418"/>
            <a:ext cx="4707911" cy="313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6" descr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38493" y="3861128"/>
            <a:ext cx="4963550" cy="2724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5"/>
          <p:cNvSpPr/>
          <p:nvPr/>
        </p:nvSpPr>
        <p:spPr>
          <a:xfrm>
            <a:off x="475891" y="1078520"/>
            <a:ext cx="10380372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rPr dirty="0"/>
              <a:t>What negatives about mobile phones come out of watching the films?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rPr dirty="0"/>
              <a:t>What are the key phrases they pick up from the films? </a:t>
            </a:r>
            <a:endParaRPr lang="en-GB" dirty="0"/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rPr dirty="0"/>
              <a:t>Who are the winners and losers of the mobile phone industry?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rPr dirty="0"/>
              <a:t>What part do we play in the problem and solution?</a:t>
            </a:r>
          </a:p>
        </p:txBody>
      </p:sp>
      <p:sp>
        <p:nvSpPr>
          <p:cNvPr id="195" name="Movie : Conflict Minerals 101"/>
          <p:cNvSpPr/>
          <p:nvPr/>
        </p:nvSpPr>
        <p:spPr>
          <a:xfrm>
            <a:off x="5921401" y="5971950"/>
            <a:ext cx="773077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7916"/>
              </a:lnSpc>
              <a:spcBef>
                <a:spcPts val="800"/>
              </a:spcBef>
              <a:defRPr sz="360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Movie 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Conflict Minerals 101</a:t>
            </a:r>
            <a:r>
              <a:t> </a:t>
            </a:r>
          </a:p>
        </p:txBody>
      </p:sp>
      <p:sp>
        <p:nvSpPr>
          <p:cNvPr id="196" name="I. Materials extraction: focus on the DRC"/>
          <p:cNvSpPr/>
          <p:nvPr/>
        </p:nvSpPr>
        <p:spPr>
          <a:xfrm>
            <a:off x="3523005" y="309622"/>
            <a:ext cx="7626445" cy="73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Materials extraction: focus on the DRC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5"/>
          <p:cNvSpPr/>
          <p:nvPr/>
        </p:nvSpPr>
        <p:spPr>
          <a:xfrm>
            <a:off x="905814" y="1939834"/>
            <a:ext cx="1038037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/>
            </a:pPr>
            <a:r>
              <a:t>Task: </a:t>
            </a:r>
            <a:r>
              <a:rPr b="0"/>
              <a:t>Read one of the articles about FoxConn – the supplier for many major electronics firms (e.g.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Apple</a:t>
            </a:r>
            <a:r>
              <a:rPr b="0"/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working conditions</a:t>
            </a:r>
            <a:r>
              <a:rPr b="0"/>
              <a:t> or inside the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Chinese factories</a:t>
            </a:r>
            <a:r>
              <a:rPr b="0"/>
              <a:t>).</a:t>
            </a:r>
          </a:p>
          <a:p>
            <a:pPr>
              <a:defRPr sz="3600" b="1"/>
            </a:pPr>
            <a:endParaRPr b="0"/>
          </a:p>
          <a:p>
            <a:pPr>
              <a:defRPr sz="3600"/>
            </a:pPr>
            <a:r>
              <a:t>Share 2-3 main points with the rest of the class. </a:t>
            </a:r>
          </a:p>
        </p:txBody>
      </p:sp>
      <p:sp>
        <p:nvSpPr>
          <p:cNvPr id="207" name="III. Manufacturing: Focus on China"/>
          <p:cNvSpPr/>
          <p:nvPr/>
        </p:nvSpPr>
        <p:spPr>
          <a:xfrm>
            <a:off x="3490186" y="336011"/>
            <a:ext cx="7017305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Manufacturing: Focus on China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"/>
          <p:cNvSpPr/>
          <p:nvPr/>
        </p:nvSpPr>
        <p:spPr>
          <a:xfrm>
            <a:off x="490986" y="433044"/>
            <a:ext cx="10779619" cy="192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tabLst>
                <a:tab pos="3200400" algn="l"/>
              </a:tabLst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Mobile phones for good</a:t>
            </a:r>
            <a:endParaRPr sz="3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tabLst>
                <a:tab pos="3200400" algn="l"/>
              </a:tabLst>
              <a:defRPr sz="1600" b="1" u="sng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tabLst>
                <a:tab pos="3200400" algn="l"/>
              </a:tabLst>
              <a:defRPr sz="1600" b="1" u="sng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tabLst>
                <a:tab pos="3200400" algn="l"/>
              </a:tabLst>
              <a:defRPr sz="1600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tabLst>
                <a:tab pos="3200400" algn="l"/>
              </a:tabLst>
              <a:defRPr sz="1600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lnSpc>
                <a:spcPct val="115000"/>
              </a:lnSpc>
              <a:buSzPct val="100000"/>
              <a:buFont typeface="Symbol"/>
              <a:buChar char="·"/>
              <a:tabLst>
                <a:tab pos="3200400" algn="l"/>
              </a:tabLst>
              <a:defRPr sz="1600">
                <a:latin typeface="Georgia"/>
                <a:ea typeface="Georgia"/>
                <a:cs typeface="Georgia"/>
                <a:sym typeface="Georgia"/>
              </a:defRPr>
            </a:pP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3" name="Pink phone revolution (article)"/>
          <p:cNvSpPr/>
          <p:nvPr/>
        </p:nvSpPr>
        <p:spPr>
          <a:xfrm>
            <a:off x="7396102" y="2133974"/>
            <a:ext cx="487540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sz="1800" u="none">
                <a:solidFill>
                  <a:srgbClr val="000000"/>
                </a:solidFill>
                <a:uFillTx/>
              </a:defRPr>
            </a:pPr>
            <a:r>
              <a:rPr sz="36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Pink phone revolution (article)</a:t>
            </a:r>
          </a:p>
        </p:txBody>
      </p:sp>
      <p:sp>
        <p:nvSpPr>
          <p:cNvPr id="234" name="Pink phone revolution (video)"/>
          <p:cNvSpPr/>
          <p:nvPr/>
        </p:nvSpPr>
        <p:spPr>
          <a:xfrm>
            <a:off x="7481224" y="3344291"/>
            <a:ext cx="470516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Pink phone revolution (video)</a:t>
            </a:r>
          </a:p>
        </p:txBody>
      </p:sp>
      <p:pic>
        <p:nvPicPr>
          <p:cNvPr id="235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9147" y="2981384"/>
            <a:ext cx="7168393" cy="397018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http://policy-practice.oxfam.org.uk/blog/2012/03/pink-telephones-in-cambodia"/>
          <p:cNvSpPr/>
          <p:nvPr/>
        </p:nvSpPr>
        <p:spPr>
          <a:xfrm>
            <a:off x="103333" y="6526620"/>
            <a:ext cx="69434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3"/>
          <p:cNvSpPr/>
          <p:nvPr/>
        </p:nvSpPr>
        <p:spPr>
          <a:xfrm>
            <a:off x="631064" y="1050264"/>
            <a:ext cx="11075831" cy="470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/>
            </a:pPr>
            <a:r>
              <a:t>Task</a:t>
            </a:r>
          </a:p>
          <a:p>
            <a:pPr>
              <a:defRPr sz="2800"/>
            </a:pPr>
            <a:r>
              <a:t>Watch/read about an organisation/campaign/technology for change then report back.</a:t>
            </a:r>
          </a:p>
          <a:p>
            <a:pPr>
              <a:defRPr sz="800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t>What is the intervention/campaign?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t>Who is doing it?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t>How will this help?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t>How effective do you think this could be?</a:t>
            </a:r>
          </a:p>
          <a:p>
            <a:pPr marL="285750" indent="-285750">
              <a:buSzPct val="100000"/>
              <a:buFont typeface="Arial"/>
              <a:buChar char="•"/>
              <a:defRPr sz="3600"/>
            </a:pPr>
            <a:r>
              <a:t>Is this something you could get involved in? Why/Why not? How?</a:t>
            </a:r>
          </a:p>
        </p:txBody>
      </p:sp>
      <p:sp>
        <p:nvSpPr>
          <p:cNvPr id="241" name="Rectangle 4"/>
          <p:cNvSpPr/>
          <p:nvPr/>
        </p:nvSpPr>
        <p:spPr>
          <a:xfrm>
            <a:off x="4135096" y="204919"/>
            <a:ext cx="40677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tabLst>
                <a:tab pos="3200400" algn="l"/>
              </a:tabLst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3090" y="20491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9925" algn="l"/>
              </a:tabLst>
            </a:pPr>
            <a:r>
              <a:rPr lang="en-GB" altLang="en-US" sz="3600" b="1" dirty="0">
                <a:solidFill>
                  <a:srgbClr val="AAD0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Plenary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8794" y="1111068"/>
          <a:ext cx="10423584" cy="411954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652751">
                  <a:extLst>
                    <a:ext uri="{9D8B030D-6E8A-4147-A177-3AD203B41FA5}">
                      <a16:colId xmlns:a16="http://schemas.microsoft.com/office/drawing/2014/main" val="77991956"/>
                    </a:ext>
                  </a:extLst>
                </a:gridCol>
                <a:gridCol w="2628825">
                  <a:extLst>
                    <a:ext uri="{9D8B030D-6E8A-4147-A177-3AD203B41FA5}">
                      <a16:colId xmlns:a16="http://schemas.microsoft.com/office/drawing/2014/main" val="217746156"/>
                    </a:ext>
                  </a:extLst>
                </a:gridCol>
                <a:gridCol w="2692626">
                  <a:extLst>
                    <a:ext uri="{9D8B030D-6E8A-4147-A177-3AD203B41FA5}">
                      <a16:colId xmlns:a16="http://schemas.microsoft.com/office/drawing/2014/main" val="3410842535"/>
                    </a:ext>
                  </a:extLst>
                </a:gridCol>
                <a:gridCol w="2449382">
                  <a:extLst>
                    <a:ext uri="{9D8B030D-6E8A-4147-A177-3AD203B41FA5}">
                      <a16:colId xmlns:a16="http://schemas.microsoft.com/office/drawing/2014/main" val="741026213"/>
                    </a:ext>
                  </a:extLst>
                </a:gridCol>
              </a:tblGrid>
              <a:tr h="58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</a:t>
                      </a: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</a:t>
                      </a:r>
                      <a:endParaRPr lang="en-GB" sz="360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Learnt</a:t>
                      </a:r>
                      <a:endParaRPr lang="en-GB" sz="360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Surprise</a:t>
                      </a:r>
                      <a:endParaRPr lang="en-GB" sz="360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750216"/>
                  </a:ext>
                </a:extLst>
              </a:tr>
              <a:tr h="176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 we already know?</a:t>
                      </a:r>
                      <a:endParaRPr lang="en-GB" sz="3600" b="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 we want to know?</a:t>
                      </a:r>
                      <a:endParaRPr lang="en-GB" sz="360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have we learned?</a:t>
                      </a: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surprised you?</a:t>
                      </a: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916585"/>
                  </a:ext>
                </a:extLst>
              </a:tr>
              <a:tr h="176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rgbClr val="171717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3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573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5"/>
          <p:cNvSpPr/>
          <p:nvPr/>
        </p:nvSpPr>
        <p:spPr>
          <a:xfrm>
            <a:off x="721574" y="81254"/>
            <a:ext cx="10380373" cy="558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Agree or disagree?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I like to have the latest technological gadgets and don’t really think about what happens to the old ones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I’m not bothered that the technologies I use cause problems for people involved in producing the product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Everyone should have access to technology they need, even if they can’t afford it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It’s impossible to get by without a mobile phone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Scientists and engineers should be given incentives to create technology that helps poor people and doesn’t harm the environment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Scientists and engineers should be free to create whatever technology they want</a:t>
            </a:r>
          </a:p>
          <a:p>
            <a:pPr marL="342900" indent="-342900">
              <a:buSzPct val="100000"/>
              <a:buAutoNum type="arabicPeriod"/>
              <a:defRPr sz="2400"/>
            </a:pPr>
            <a:r>
              <a:rPr dirty="0"/>
              <a:t>I don’t really know much about where my mobile phone and other technology comes from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5"/>
          <p:cNvSpPr/>
          <p:nvPr/>
        </p:nvSpPr>
        <p:spPr>
          <a:xfrm>
            <a:off x="721574" y="81254"/>
            <a:ext cx="10380373" cy="982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Mobile phones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What are the positive and negative impacts of your mobile phones?"/>
          <p:cNvSpPr/>
          <p:nvPr/>
        </p:nvSpPr>
        <p:spPr>
          <a:xfrm>
            <a:off x="1880831" y="2439325"/>
            <a:ext cx="9921564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What are the positive and negative impacts of your mobile phones?</a:t>
            </a:r>
          </a:p>
        </p:txBody>
      </p:sp>
    </p:spTree>
    <p:extLst>
      <p:ext uri="{BB962C8B-B14F-4D97-AF65-F5344CB8AC3E}">
        <p14:creationId xmlns:p14="http://schemas.microsoft.com/office/powerpoint/2010/main" val="6936577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Needs and wants</a:t>
            </a:r>
          </a:p>
        </p:txBody>
      </p:sp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279" t="21840" r="66052" b="24400"/>
          <a:stretch>
            <a:fillRect/>
          </a:stretch>
        </p:blipFill>
        <p:spPr>
          <a:xfrm>
            <a:off x="1992314" y="1700212"/>
            <a:ext cx="3038476" cy="26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3741" t="42004" r="66052" b="30756"/>
          <a:stretch>
            <a:fillRect/>
          </a:stretch>
        </p:blipFill>
        <p:spPr>
          <a:xfrm>
            <a:off x="1920875" y="4365626"/>
            <a:ext cx="3076577" cy="1330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6"/>
          <p:cNvSpPr/>
          <p:nvPr/>
        </p:nvSpPr>
        <p:spPr>
          <a:xfrm>
            <a:off x="1992314" y="5695951"/>
            <a:ext cx="3038476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UNICEF Rights, wants and needs cards, http://bit.ly/2cMO8zq</a:t>
            </a:r>
          </a:p>
        </p:txBody>
      </p:sp>
      <p:sp>
        <p:nvSpPr>
          <p:cNvPr id="148" name="TextBox 7"/>
          <p:cNvSpPr/>
          <p:nvPr/>
        </p:nvSpPr>
        <p:spPr>
          <a:xfrm>
            <a:off x="5368326" y="1804920"/>
            <a:ext cx="3960813" cy="197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What can’t you live without?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5"/>
          <p:cNvSpPr/>
          <p:nvPr/>
        </p:nvSpPr>
        <p:spPr>
          <a:xfrm>
            <a:off x="746974" y="360654"/>
            <a:ext cx="10380373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What makes a mobile?</a:t>
            </a:r>
          </a:p>
          <a:p>
            <a:pPr>
              <a:defRPr sz="3000"/>
            </a:pPr>
            <a:r>
              <a:rPr dirty="0"/>
              <a:t>What do you think is in your mobile phone? </a:t>
            </a:r>
          </a:p>
          <a:p>
            <a:pPr marL="514350" indent="-514350">
              <a:buSzPct val="100000"/>
              <a:buAutoNum type="arabicPeriod" startAt="2"/>
              <a:defRPr sz="3000"/>
            </a:pPr>
            <a:endParaRPr dirty="0"/>
          </a:p>
          <a:p>
            <a:pPr>
              <a:defRPr sz="3000"/>
            </a:pPr>
            <a:endParaRPr dirty="0"/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  </a:t>
            </a:r>
          </a:p>
        </p:txBody>
      </p:sp>
      <p:pic>
        <p:nvPicPr>
          <p:cNvPr id="15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058" y="2523467"/>
            <a:ext cx="6944168" cy="4319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ttps://c1.staticflickr.com/4/3498/3261613714_b77b7476fa_b.jpg"/>
          <p:cNvSpPr/>
          <p:nvPr/>
        </p:nvSpPr>
        <p:spPr>
          <a:xfrm>
            <a:off x="11934" y="6541413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sp>
        <p:nvSpPr>
          <p:cNvPr id="155" name="What’s in your mobile? (video)"/>
          <p:cNvSpPr/>
          <p:nvPr/>
        </p:nvSpPr>
        <p:spPr>
          <a:xfrm>
            <a:off x="7718545" y="3205479"/>
            <a:ext cx="424632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What’s in your mobile? (video)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5"/>
          <p:cNvSpPr/>
          <p:nvPr/>
        </p:nvSpPr>
        <p:spPr>
          <a:xfrm>
            <a:off x="1391859" y="137653"/>
            <a:ext cx="10380372" cy="73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Life cycle of a mobile phone</a:t>
            </a:r>
          </a:p>
        </p:txBody>
      </p:sp>
      <p:grpSp>
        <p:nvGrpSpPr>
          <p:cNvPr id="168" name="Diagram 2"/>
          <p:cNvGrpSpPr/>
          <p:nvPr/>
        </p:nvGrpSpPr>
        <p:grpSpPr>
          <a:xfrm>
            <a:off x="4558440" y="1767374"/>
            <a:ext cx="5176073" cy="4814940"/>
            <a:chOff x="0" y="0"/>
            <a:chExt cx="5176071" cy="4814938"/>
          </a:xfrm>
        </p:grpSpPr>
        <p:sp>
          <p:nvSpPr>
            <p:cNvPr id="158" name="Recycling"/>
            <p:cNvSpPr/>
            <p:nvPr/>
          </p:nvSpPr>
          <p:spPr>
            <a:xfrm>
              <a:off x="3182325" y="435715"/>
              <a:ext cx="1242502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800"/>
                </a:spcBef>
                <a:defRPr sz="2000"/>
              </a:lvl1pPr>
            </a:lstStyle>
            <a:p>
              <a:r>
                <a:t>Recycling</a:t>
              </a:r>
            </a:p>
          </p:txBody>
        </p:sp>
        <p:sp>
          <p:nvSpPr>
            <p:cNvPr id="159" name="Shape"/>
            <p:cNvSpPr/>
            <p:nvPr/>
          </p:nvSpPr>
          <p:spPr>
            <a:xfrm>
              <a:off x="4246882" y="1177084"/>
              <a:ext cx="663504" cy="112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1" y="0"/>
                  </a:moveTo>
                  <a:lnTo>
                    <a:pt x="6791" y="0"/>
                  </a:lnTo>
                  <a:cubicBezTo>
                    <a:pt x="12200" y="5421"/>
                    <a:pt x="15471" y="11496"/>
                    <a:pt x="16359" y="17770"/>
                  </a:cubicBezTo>
                  <a:lnTo>
                    <a:pt x="21600" y="17797"/>
                  </a:lnTo>
                  <a:lnTo>
                    <a:pt x="12659" y="21600"/>
                  </a:lnTo>
                  <a:lnTo>
                    <a:pt x="3195" y="17703"/>
                  </a:lnTo>
                  <a:lnTo>
                    <a:pt x="8434" y="17730"/>
                  </a:lnTo>
                  <a:lnTo>
                    <a:pt x="8434" y="17730"/>
                  </a:lnTo>
                  <a:cubicBezTo>
                    <a:pt x="7559" y="12307"/>
                    <a:pt x="4680" y="7065"/>
                    <a:pt x="0" y="237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Manufacturing"/>
            <p:cNvSpPr/>
            <p:nvPr/>
          </p:nvSpPr>
          <p:spPr>
            <a:xfrm>
              <a:off x="3933570" y="2695105"/>
              <a:ext cx="1242502" cy="448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666750">
                <a:lnSpc>
                  <a:spcPct val="90000"/>
                </a:lnSpc>
                <a:spcBef>
                  <a:spcPts val="600"/>
                </a:spcBef>
                <a:defRPr sz="1500"/>
              </a:lvl1pPr>
            </a:lstStyle>
            <a:p>
              <a:r>
                <a:t>Manufacturing</a:t>
              </a:r>
            </a:p>
          </p:txBody>
        </p:sp>
        <p:sp>
          <p:nvSpPr>
            <p:cNvPr id="161" name="Shape"/>
            <p:cNvSpPr/>
            <p:nvPr/>
          </p:nvSpPr>
          <p:spPr>
            <a:xfrm>
              <a:off x="3203214" y="3454371"/>
              <a:ext cx="1104439" cy="97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256"/>
                  </a:moveTo>
                  <a:lnTo>
                    <a:pt x="21600" y="3256"/>
                  </a:lnTo>
                  <a:cubicBezTo>
                    <a:pt x="17110" y="9843"/>
                    <a:pt x="11176" y="14998"/>
                    <a:pt x="4383" y="18213"/>
                  </a:cubicBezTo>
                  <a:lnTo>
                    <a:pt x="5329" y="21600"/>
                  </a:lnTo>
                  <a:lnTo>
                    <a:pt x="0" y="17182"/>
                  </a:lnTo>
                  <a:lnTo>
                    <a:pt x="2007" y="9707"/>
                  </a:lnTo>
                  <a:lnTo>
                    <a:pt x="2952" y="13092"/>
                  </a:lnTo>
                  <a:lnTo>
                    <a:pt x="2952" y="13092"/>
                  </a:lnTo>
                  <a:cubicBezTo>
                    <a:pt x="8821" y="10224"/>
                    <a:pt x="13945" y="5718"/>
                    <a:pt x="17843" y="0"/>
                  </a:cubicBezTo>
                  <a:close/>
                </a:path>
              </a:pathLst>
            </a:custGeom>
            <a:solidFill>
              <a:srgbClr val="86F01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Packaging and transportation"/>
            <p:cNvSpPr/>
            <p:nvPr/>
          </p:nvSpPr>
          <p:spPr>
            <a:xfrm>
              <a:off x="1966784" y="3881488"/>
              <a:ext cx="1242502" cy="933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320" tIns="20320" rIns="20320" bIns="20320" numCol="1" anchor="ctr">
              <a:spAutoFit/>
            </a:bodyPr>
            <a:lstStyle>
              <a:lvl1pPr algn="ctr" defTabSz="711200">
                <a:lnSpc>
                  <a:spcPct val="90000"/>
                </a:lnSpc>
                <a:spcBef>
                  <a:spcPts val="600"/>
                </a:spcBef>
                <a:defRPr sz="1600"/>
              </a:lvl1pPr>
            </a:lstStyle>
            <a:p>
              <a:r>
                <a:t>Packaging and transportation</a:t>
              </a:r>
            </a:p>
          </p:txBody>
        </p:sp>
        <p:sp>
          <p:nvSpPr>
            <p:cNvPr id="163" name="Shape"/>
            <p:cNvSpPr/>
            <p:nvPr/>
          </p:nvSpPr>
          <p:spPr>
            <a:xfrm>
              <a:off x="869773" y="3508297"/>
              <a:ext cx="1139475" cy="84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0" y="21600"/>
                  </a:moveTo>
                  <a:cubicBezTo>
                    <a:pt x="13409" y="18692"/>
                    <a:pt x="7274" y="13430"/>
                    <a:pt x="2420" y="6332"/>
                  </a:cubicBezTo>
                  <a:lnTo>
                    <a:pt x="0" y="8853"/>
                  </a:lnTo>
                  <a:lnTo>
                    <a:pt x="1795" y="511"/>
                  </a:lnTo>
                  <a:lnTo>
                    <a:pt x="8497" y="0"/>
                  </a:lnTo>
                  <a:lnTo>
                    <a:pt x="6078" y="2520"/>
                  </a:lnTo>
                  <a:lnTo>
                    <a:pt x="6078" y="2520"/>
                  </a:lnTo>
                  <a:cubicBezTo>
                    <a:pt x="10346" y="8615"/>
                    <a:pt x="15687" y="13138"/>
                    <a:pt x="21600" y="15662"/>
                  </a:cubicBezTo>
                  <a:close/>
                </a:path>
              </a:pathLst>
            </a:custGeom>
            <a:solidFill>
              <a:srgbClr val="23E14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Useful life"/>
            <p:cNvSpPr/>
            <p:nvPr/>
          </p:nvSpPr>
          <p:spPr>
            <a:xfrm>
              <a:off x="0" y="2550960"/>
              <a:ext cx="1242502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480" tIns="30480" rIns="30480" bIns="30480" numCol="1" anchor="ctr">
              <a:spAutoFit/>
            </a:bodyPr>
            <a:lstStyle>
              <a:lvl1pPr algn="ctr" defTabSz="1066800">
                <a:lnSpc>
                  <a:spcPct val="90000"/>
                </a:lnSpc>
                <a:spcBef>
                  <a:spcPts val="1000"/>
                </a:spcBef>
                <a:defRPr sz="2400"/>
              </a:lvl1pPr>
            </a:lstStyle>
            <a:p>
              <a:r>
                <a:t>Useful life</a:t>
              </a:r>
            </a:p>
          </p:txBody>
        </p:sp>
        <p:sp>
          <p:nvSpPr>
            <p:cNvPr id="165" name="Shape"/>
            <p:cNvSpPr/>
            <p:nvPr/>
          </p:nvSpPr>
          <p:spPr>
            <a:xfrm>
              <a:off x="419185" y="1238695"/>
              <a:ext cx="555934" cy="10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5072"/>
                    <a:pt x="2758" y="8626"/>
                    <a:pt x="8076" y="2723"/>
                  </a:cubicBezTo>
                  <a:lnTo>
                    <a:pt x="2687" y="675"/>
                  </a:lnTo>
                  <a:lnTo>
                    <a:pt x="15763" y="0"/>
                  </a:lnTo>
                  <a:lnTo>
                    <a:pt x="21600" y="6533"/>
                  </a:lnTo>
                  <a:lnTo>
                    <a:pt x="16216" y="4866"/>
                  </a:lnTo>
                  <a:lnTo>
                    <a:pt x="16216" y="4866"/>
                  </a:lnTo>
                  <a:cubicBezTo>
                    <a:pt x="11732" y="9997"/>
                    <a:pt x="9410" y="15575"/>
                    <a:pt x="9410" y="21220"/>
                  </a:cubicBezTo>
                  <a:close/>
                </a:path>
              </a:pathLst>
            </a:custGeom>
            <a:solidFill>
              <a:srgbClr val="33D2C5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End of life"/>
            <p:cNvSpPr/>
            <p:nvPr/>
          </p:nvSpPr>
          <p:spPr>
            <a:xfrm>
              <a:off x="751244" y="238865"/>
              <a:ext cx="1242502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480" tIns="30480" rIns="30480" bIns="30480" numCol="1" anchor="ctr">
              <a:spAutoFit/>
            </a:bodyPr>
            <a:lstStyle>
              <a:lvl1pPr algn="ctr" defTabSz="1066800">
                <a:lnSpc>
                  <a:spcPct val="90000"/>
                </a:lnSpc>
                <a:spcBef>
                  <a:spcPts val="1000"/>
                </a:spcBef>
                <a:defRPr sz="2400"/>
              </a:lvl1pPr>
            </a:lstStyle>
            <a:p>
              <a:r>
                <a:t>End of life</a:t>
              </a:r>
            </a:p>
          </p:txBody>
        </p:sp>
        <p:sp>
          <p:nvSpPr>
            <p:cNvPr id="167" name="Shape"/>
            <p:cNvSpPr/>
            <p:nvPr/>
          </p:nvSpPr>
          <p:spPr>
            <a:xfrm>
              <a:off x="1964741" y="0"/>
              <a:ext cx="1211776" cy="54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88"/>
                  </a:moveTo>
                  <a:lnTo>
                    <a:pt x="0" y="8088"/>
                  </a:lnTo>
                  <a:cubicBezTo>
                    <a:pt x="6088" y="4001"/>
                    <a:pt x="12533" y="3335"/>
                    <a:pt x="18764" y="6151"/>
                  </a:cubicBezTo>
                  <a:lnTo>
                    <a:pt x="19589" y="0"/>
                  </a:lnTo>
                  <a:lnTo>
                    <a:pt x="21600" y="12716"/>
                  </a:lnTo>
                  <a:lnTo>
                    <a:pt x="16693" y="21600"/>
                  </a:lnTo>
                  <a:lnTo>
                    <a:pt x="17517" y="15452"/>
                  </a:lnTo>
                  <a:lnTo>
                    <a:pt x="17517" y="15452"/>
                  </a:lnTo>
                  <a:cubicBezTo>
                    <a:pt x="12102" y="13151"/>
                    <a:pt x="6520" y="13800"/>
                    <a:pt x="1241" y="17344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73" name="Group 8"/>
          <p:cNvGrpSpPr/>
          <p:nvPr/>
        </p:nvGrpSpPr>
        <p:grpSpPr>
          <a:xfrm>
            <a:off x="9956341" y="1638086"/>
            <a:ext cx="1514379" cy="1514379"/>
            <a:chOff x="0" y="0"/>
            <a:chExt cx="1514378" cy="1514378"/>
          </a:xfrm>
        </p:grpSpPr>
        <p:sp>
          <p:nvSpPr>
            <p:cNvPr id="169" name="Oval 9"/>
            <p:cNvSpPr/>
            <p:nvPr/>
          </p:nvSpPr>
          <p:spPr>
            <a:xfrm>
              <a:off x="-1" y="-1"/>
              <a:ext cx="1514380" cy="1514380"/>
            </a:xfrm>
            <a:prstGeom prst="ellipse">
              <a:avLst/>
            </a:prstGeom>
            <a:solidFill>
              <a:srgbClr val="7030A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72" name="Oval 4"/>
            <p:cNvGrpSpPr/>
            <p:nvPr/>
          </p:nvGrpSpPr>
          <p:grpSpPr>
            <a:xfrm>
              <a:off x="221775" y="221775"/>
              <a:ext cx="1070828" cy="1070828"/>
              <a:chOff x="0" y="0"/>
              <a:chExt cx="1070826" cy="1070826"/>
            </a:xfrm>
          </p:grpSpPr>
          <p:sp>
            <p:nvSpPr>
              <p:cNvPr id="170" name="Square"/>
              <p:cNvSpPr/>
              <p:nvPr/>
            </p:nvSpPr>
            <p:spPr>
              <a:xfrm>
                <a:off x="0" y="0"/>
                <a:ext cx="1070827" cy="1070827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Materials processing"/>
              <p:cNvSpPr/>
              <p:nvPr/>
            </p:nvSpPr>
            <p:spPr>
              <a:xfrm>
                <a:off x="0" y="145523"/>
                <a:ext cx="1070827" cy="779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Materials processing</a:t>
                </a:r>
              </a:p>
            </p:txBody>
          </p:sp>
        </p:grpSp>
      </p:grpSp>
      <p:grpSp>
        <p:nvGrpSpPr>
          <p:cNvPr id="176" name="Group 11"/>
          <p:cNvGrpSpPr/>
          <p:nvPr/>
        </p:nvGrpSpPr>
        <p:grpSpPr>
          <a:xfrm>
            <a:off x="10617648" y="3708194"/>
            <a:ext cx="1514379" cy="1514379"/>
            <a:chOff x="0" y="0"/>
            <a:chExt cx="1514378" cy="1514378"/>
          </a:xfrm>
        </p:grpSpPr>
        <p:sp>
          <p:nvSpPr>
            <p:cNvPr id="174" name="Oval 12"/>
            <p:cNvSpPr/>
            <p:nvPr/>
          </p:nvSpPr>
          <p:spPr>
            <a:xfrm>
              <a:off x="-1" y="-1"/>
              <a:ext cx="1514380" cy="1514380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Oval 4"/>
            <p:cNvSpPr/>
            <p:nvPr/>
          </p:nvSpPr>
          <p:spPr>
            <a:xfrm>
              <a:off x="221775" y="367298"/>
              <a:ext cx="1070828" cy="779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6509" tIns="16509" rIns="16509" bIns="16509" numCol="1" anchor="ctr">
              <a:spAutoFit/>
            </a:bodyPr>
            <a:lstStyle>
              <a:lvl1pPr algn="ctr" defTabSz="5778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Materials extraction</a:t>
              </a:r>
            </a:p>
          </p:txBody>
        </p:sp>
      </p:grpSp>
      <p:grpSp>
        <p:nvGrpSpPr>
          <p:cNvPr id="181" name="Group 17"/>
          <p:cNvGrpSpPr/>
          <p:nvPr/>
        </p:nvGrpSpPr>
        <p:grpSpPr>
          <a:xfrm>
            <a:off x="842257" y="589194"/>
            <a:ext cx="1983802" cy="1808952"/>
            <a:chOff x="-375737" y="-200886"/>
            <a:chExt cx="1983801" cy="1808950"/>
          </a:xfrm>
        </p:grpSpPr>
        <p:sp>
          <p:nvSpPr>
            <p:cNvPr id="177" name="Oval 18"/>
            <p:cNvSpPr/>
            <p:nvPr/>
          </p:nvSpPr>
          <p:spPr>
            <a:xfrm>
              <a:off x="-375738" y="-200887"/>
              <a:ext cx="1983802" cy="1808951"/>
            </a:xfrm>
            <a:prstGeom prst="ellipse">
              <a:avLst/>
            </a:prstGeom>
            <a:solidFill>
              <a:srgbClr val="00206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80" name="Oval 4"/>
            <p:cNvGrpSpPr/>
            <p:nvPr/>
          </p:nvGrpSpPr>
          <p:grpSpPr>
            <a:xfrm>
              <a:off x="-5640" y="81786"/>
              <a:ext cx="1243606" cy="1243605"/>
              <a:chOff x="0" y="0"/>
              <a:chExt cx="1243604" cy="1243604"/>
            </a:xfrm>
          </p:grpSpPr>
          <p:sp>
            <p:nvSpPr>
              <p:cNvPr id="178" name="Square"/>
              <p:cNvSpPr/>
              <p:nvPr/>
            </p:nvSpPr>
            <p:spPr>
              <a:xfrm>
                <a:off x="0" y="0"/>
                <a:ext cx="1243605" cy="1243605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Disposal"/>
              <p:cNvSpPr/>
              <p:nvPr/>
            </p:nvSpPr>
            <p:spPr>
              <a:xfrm>
                <a:off x="0" y="210301"/>
                <a:ext cx="1243605" cy="8230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no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Disposal</a:t>
                </a:r>
              </a:p>
            </p:txBody>
          </p:sp>
        </p:grpSp>
      </p:grpSp>
      <p:grpSp>
        <p:nvGrpSpPr>
          <p:cNvPr id="184" name="Group 20"/>
          <p:cNvGrpSpPr/>
          <p:nvPr/>
        </p:nvGrpSpPr>
        <p:grpSpPr>
          <a:xfrm>
            <a:off x="10758962" y="3156573"/>
            <a:ext cx="615877" cy="550376"/>
            <a:chOff x="0" y="0"/>
            <a:chExt cx="615875" cy="550374"/>
          </a:xfrm>
        </p:grpSpPr>
        <p:sp>
          <p:nvSpPr>
            <p:cNvPr id="182" name="Right Arrow 21"/>
            <p:cNvSpPr/>
            <p:nvPr/>
          </p:nvSpPr>
          <p:spPr>
            <a:xfrm rot="15045172">
              <a:off x="105686" y="19635"/>
              <a:ext cx="404503" cy="51110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Right Arrow 4"/>
            <p:cNvSpPr/>
            <p:nvPr/>
          </p:nvSpPr>
          <p:spPr>
            <a:xfrm rot="15045172">
              <a:off x="186363" y="179139"/>
              <a:ext cx="283152" cy="3066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87" name="Group 23"/>
          <p:cNvGrpSpPr/>
          <p:nvPr/>
        </p:nvGrpSpPr>
        <p:grpSpPr>
          <a:xfrm>
            <a:off x="9492781" y="2714652"/>
            <a:ext cx="644994" cy="649332"/>
            <a:chOff x="0" y="0"/>
            <a:chExt cx="644992" cy="649330"/>
          </a:xfrm>
        </p:grpSpPr>
        <p:sp>
          <p:nvSpPr>
            <p:cNvPr id="185" name="Right Arrow 24"/>
            <p:cNvSpPr/>
            <p:nvPr/>
          </p:nvSpPr>
          <p:spPr>
            <a:xfrm rot="8198937">
              <a:off x="120245" y="69114"/>
              <a:ext cx="404503" cy="51110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Right Arrow 4"/>
            <p:cNvSpPr/>
            <p:nvPr/>
          </p:nvSpPr>
          <p:spPr>
            <a:xfrm rot="8198937">
              <a:off x="225041" y="129682"/>
              <a:ext cx="283152" cy="306663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8" name="TextBox 40"/>
          <p:cNvSpPr/>
          <p:nvPr/>
        </p:nvSpPr>
        <p:spPr>
          <a:xfrm>
            <a:off x="3012314" y="2955612"/>
            <a:ext cx="12425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666750"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Reuse</a:t>
            </a:r>
          </a:p>
        </p:txBody>
      </p:sp>
      <p:sp>
        <p:nvSpPr>
          <p:cNvPr id="189" name="Bent Arrow 42"/>
          <p:cNvSpPr/>
          <p:nvPr/>
        </p:nvSpPr>
        <p:spPr>
          <a:xfrm rot="10800000" flipH="1">
            <a:off x="3594843" y="3363981"/>
            <a:ext cx="1126461" cy="1636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7756"/>
                </a:lnTo>
                <a:cubicBezTo>
                  <a:pt x="0" y="4492"/>
                  <a:pt x="3845" y="1846"/>
                  <a:pt x="8587" y="1846"/>
                </a:cubicBezTo>
                <a:lnTo>
                  <a:pt x="16200" y="1846"/>
                </a:lnTo>
                <a:lnTo>
                  <a:pt x="16200" y="0"/>
                </a:lnTo>
                <a:lnTo>
                  <a:pt x="21600" y="3497"/>
                </a:lnTo>
                <a:lnTo>
                  <a:pt x="16200" y="6994"/>
                </a:lnTo>
                <a:lnTo>
                  <a:pt x="16200" y="5148"/>
                </a:lnTo>
                <a:lnTo>
                  <a:pt x="8587" y="5148"/>
                </a:lnTo>
                <a:cubicBezTo>
                  <a:pt x="6494" y="5148"/>
                  <a:pt x="4798" y="6315"/>
                  <a:pt x="4798" y="7756"/>
                </a:cubicBezTo>
                <a:lnTo>
                  <a:pt x="4798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0" name="Bent Arrow 43"/>
          <p:cNvSpPr/>
          <p:nvPr/>
        </p:nvSpPr>
        <p:spPr>
          <a:xfrm rot="16200000" flipH="1">
            <a:off x="4008113" y="1573457"/>
            <a:ext cx="881747" cy="1983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6362"/>
                </a:lnTo>
                <a:cubicBezTo>
                  <a:pt x="0" y="3585"/>
                  <a:pt x="5065" y="1334"/>
                  <a:pt x="11313" y="1334"/>
                </a:cubicBezTo>
                <a:lnTo>
                  <a:pt x="16200" y="1334"/>
                </a:lnTo>
                <a:lnTo>
                  <a:pt x="16200" y="0"/>
                </a:lnTo>
                <a:lnTo>
                  <a:pt x="21600" y="2400"/>
                </a:lnTo>
                <a:lnTo>
                  <a:pt x="16200" y="4800"/>
                </a:lnTo>
                <a:lnTo>
                  <a:pt x="16200" y="3466"/>
                </a:lnTo>
                <a:lnTo>
                  <a:pt x="11313" y="3466"/>
                </a:lnTo>
                <a:cubicBezTo>
                  <a:pt x="7715" y="3466"/>
                  <a:pt x="4798" y="4763"/>
                  <a:pt x="4798" y="6362"/>
                </a:cubicBezTo>
                <a:lnTo>
                  <a:pt x="4798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1" name="Bent Arrow 44"/>
          <p:cNvSpPr/>
          <p:nvPr/>
        </p:nvSpPr>
        <p:spPr>
          <a:xfrm flipH="1">
            <a:off x="2982414" y="1018311"/>
            <a:ext cx="2933146" cy="74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4314"/>
                </a:lnTo>
                <a:cubicBezTo>
                  <a:pt x="0" y="8066"/>
                  <a:pt x="1121" y="3001"/>
                  <a:pt x="2503" y="3001"/>
                </a:cubicBezTo>
                <a:lnTo>
                  <a:pt x="20405" y="3001"/>
                </a:lnTo>
                <a:lnTo>
                  <a:pt x="20405" y="0"/>
                </a:lnTo>
                <a:lnTo>
                  <a:pt x="21600" y="5400"/>
                </a:lnTo>
                <a:lnTo>
                  <a:pt x="20405" y="10800"/>
                </a:lnTo>
                <a:lnTo>
                  <a:pt x="20405" y="7799"/>
                </a:lnTo>
                <a:lnTo>
                  <a:pt x="2503" y="7799"/>
                </a:lnTo>
                <a:cubicBezTo>
                  <a:pt x="1707" y="7799"/>
                  <a:pt x="1062" y="10716"/>
                  <a:pt x="1062" y="14314"/>
                </a:cubicBezTo>
                <a:lnTo>
                  <a:pt x="1062" y="21600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2" name="The life cycle of a mobile phone (video)"/>
          <p:cNvSpPr/>
          <p:nvPr/>
        </p:nvSpPr>
        <p:spPr>
          <a:xfrm>
            <a:off x="151896" y="6053371"/>
            <a:ext cx="557878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The life cycle of a mobile phone (video)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>
            <a:spLocks noGrp="1"/>
          </p:cNvSpPr>
          <p:nvPr>
            <p:ph type="title"/>
          </p:nvPr>
        </p:nvSpPr>
        <p:spPr>
          <a:xfrm>
            <a:off x="1676399" y="504516"/>
            <a:ext cx="10515601" cy="1325564"/>
          </a:xfrm>
          <a:prstGeom prst="rect">
            <a:avLst/>
          </a:prstGeom>
        </p:spPr>
        <p:txBody>
          <a:bodyPr/>
          <a:lstStyle/>
          <a:p>
            <a:pPr algn="ctr"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Packaging and transportation</a:t>
            </a:r>
          </a:p>
        </p:txBody>
      </p:sp>
      <p:pic>
        <p:nvPicPr>
          <p:cNvPr id="212" name="Picture 2" descr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1259307"/>
            <a:ext cx="4246215" cy="3010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4" descr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8053" y="3929172"/>
            <a:ext cx="3292214" cy="246916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ransportation requires the use of fossil fuels that contribute to climate change.…"/>
          <p:cNvSpPr/>
          <p:nvPr/>
        </p:nvSpPr>
        <p:spPr>
          <a:xfrm>
            <a:off x="333091" y="1167298"/>
            <a:ext cx="5615969" cy="555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0947" indent="-36094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600"/>
            </a:pPr>
            <a:r>
              <a:t>Transportation requires the use of fossil fuels that contribute to climate change. </a:t>
            </a:r>
          </a:p>
          <a:p>
            <a:pPr marL="360947" indent="-36094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600"/>
            </a:pPr>
            <a:r>
              <a:t>Packaging consumes valuable natural resources, such as trees, oil, aluminum or other materials, all of which use energy to produce and can result in waste.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Useful life</a:t>
            </a:r>
          </a:p>
        </p:txBody>
      </p:sp>
      <p:sp>
        <p:nvSpPr>
          <p:cNvPr id="219" name="TextBox 2"/>
          <p:cNvSpPr/>
          <p:nvPr/>
        </p:nvSpPr>
        <p:spPr>
          <a:xfrm>
            <a:off x="419369" y="1307008"/>
            <a:ext cx="7419706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/>
            </a:pPr>
            <a:r>
              <a:rPr lang="en-GB" dirty="0"/>
              <a:t>The </a:t>
            </a:r>
            <a:r>
              <a:rPr dirty="0"/>
              <a:t>416.2 terawatt hours of electricity</a:t>
            </a:r>
            <a:r>
              <a:rPr lang="en-GB" dirty="0"/>
              <a:t>used by the</a:t>
            </a:r>
            <a:r>
              <a:rPr dirty="0"/>
              <a:t> world’s data </a:t>
            </a:r>
            <a:r>
              <a:rPr dirty="0" err="1"/>
              <a:t>centres</a:t>
            </a:r>
            <a:r>
              <a:rPr dirty="0"/>
              <a:t> </a:t>
            </a:r>
            <a:r>
              <a:rPr lang="en-GB" dirty="0"/>
              <a:t>in 2016 </a:t>
            </a:r>
            <a:r>
              <a:rPr dirty="0"/>
              <a:t>was far higher than UK’s total consumption (</a:t>
            </a:r>
            <a:r>
              <a:rPr i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Independent</a:t>
            </a:r>
            <a:r>
              <a:rPr i="1" dirty="0"/>
              <a:t>)</a:t>
            </a:r>
          </a:p>
        </p:txBody>
      </p:sp>
      <p:sp>
        <p:nvSpPr>
          <p:cNvPr id="220" name="Rectangle 4"/>
          <p:cNvSpPr/>
          <p:nvPr/>
        </p:nvSpPr>
        <p:spPr>
          <a:xfrm>
            <a:off x="419369" y="3670520"/>
            <a:ext cx="636503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/>
            </a:pPr>
            <a:r>
              <a:rPr dirty="0"/>
              <a:t>Globally, mobile calls account for about 125 million </a:t>
            </a:r>
            <a:r>
              <a:rPr dirty="0" err="1"/>
              <a:t>tonnes</a:t>
            </a:r>
            <a:r>
              <a:rPr dirty="0"/>
              <a:t> </a:t>
            </a:r>
            <a:r>
              <a:rPr lang="en-GB" dirty="0" err="1"/>
              <a:t>os</a:t>
            </a:r>
            <a:r>
              <a:rPr lang="en-GB"/>
              <a:t> </a:t>
            </a:r>
            <a:r>
              <a:rPr/>
              <a:t>CO2e</a:t>
            </a:r>
            <a:r>
              <a:t>, which is just over one-quarter of a per cent of global emissions (</a:t>
            </a:r>
            <a:r>
              <a:rPr i="1" u="sng">
                <a:solidFill>
                  <a:schemeClr val="accent5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Guardian</a:t>
            </a:r>
            <a:r>
              <a:rPr i="1"/>
              <a:t>)</a:t>
            </a:r>
          </a:p>
        </p:txBody>
      </p:sp>
      <p:pic>
        <p:nvPicPr>
          <p:cNvPr id="221" name="Picture 2" descr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12047" y="909874"/>
            <a:ext cx="4530731" cy="301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4" descr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/>
          </a:blip>
          <a:srcRect r="19997"/>
          <a:stretch>
            <a:fillRect/>
          </a:stretch>
        </p:blipFill>
        <p:spPr>
          <a:xfrm>
            <a:off x="7624070" y="3542145"/>
            <a:ext cx="3353343" cy="268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>
            <a:spLocks noGrp="1"/>
          </p:cNvSpPr>
          <p:nvPr>
            <p:ph type="title"/>
          </p:nvPr>
        </p:nvSpPr>
        <p:spPr>
          <a:xfrm>
            <a:off x="838200" y="107171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000" b="1">
                <a:solidFill>
                  <a:srgbClr val="AAD03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End of life</a:t>
            </a:r>
          </a:p>
        </p:txBody>
      </p:sp>
      <p:pic>
        <p:nvPicPr>
          <p:cNvPr id="227" name="Picture 2" descr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582" y="1126435"/>
            <a:ext cx="7894673" cy="4306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4" descr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5293" y="1581318"/>
            <a:ext cx="4595577" cy="3396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1453</Words>
  <Application>Microsoft Office PowerPoint</Application>
  <PresentationFormat>Widescreen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Needs and wants</vt:lpstr>
      <vt:lpstr>PowerPoint Presentation</vt:lpstr>
      <vt:lpstr>PowerPoint Presentation</vt:lpstr>
      <vt:lpstr>Packaging and transportation</vt:lpstr>
      <vt:lpstr>Useful life</vt:lpstr>
      <vt:lpstr>End of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Moses</dc:creator>
  <cp:lastModifiedBy>Susie VentrisField</cp:lastModifiedBy>
  <cp:revision>10</cp:revision>
  <dcterms:modified xsi:type="dcterms:W3CDTF">2017-06-19T13:29:17Z</dcterms:modified>
</cp:coreProperties>
</file>