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56" r:id="rId5"/>
    <p:sldId id="268" r:id="rId6"/>
    <p:sldId id="257" r:id="rId7"/>
    <p:sldId id="263" r:id="rId8"/>
    <p:sldId id="264" r:id="rId9"/>
    <p:sldId id="265" r:id="rId10"/>
    <p:sldId id="262" r:id="rId11"/>
    <p:sldId id="258" r:id="rId12"/>
    <p:sldId id="259" r:id="rId13"/>
    <p:sldId id="269" r:id="rId14"/>
    <p:sldId id="270" r:id="rId15"/>
    <p:sldId id="271" r:id="rId16"/>
    <p:sldId id="260" r:id="rId17"/>
    <p:sldId id="261" r:id="rId18"/>
    <p:sldId id="26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CF3A"/>
    <a:srgbClr val="D5E8A0"/>
    <a:srgbClr val="4BFF4B"/>
    <a:srgbClr val="E0FFC1"/>
    <a:srgbClr val="CCFF99"/>
    <a:srgbClr val="AAD0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3152" autoAdjust="0"/>
  </p:normalViewPr>
  <p:slideViewPr>
    <p:cSldViewPr snapToGrid="0">
      <p:cViewPr varScale="1">
        <p:scale>
          <a:sx n="56" d="100"/>
          <a:sy n="56" d="100"/>
        </p:scale>
        <p:origin x="1218" y="84"/>
      </p:cViewPr>
      <p:guideLst/>
    </p:cSldViewPr>
  </p:slideViewPr>
  <p:notesTextViewPr>
    <p:cViewPr>
      <p:scale>
        <a:sx n="1" d="1"/>
        <a:sy n="1" d="1"/>
      </p:scale>
      <p:origin x="0" y="-570"/>
    </p:cViewPr>
  </p:notesTextViewPr>
  <p:notesViewPr>
    <p:cSldViewPr snapToGrid="0">
      <p:cViewPr varScale="1">
        <p:scale>
          <a:sx n="55" d="100"/>
          <a:sy n="55" d="100"/>
        </p:scale>
        <p:origin x="288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F141F5-6997-4AA4-8826-53777AB56F3D}" type="datetimeFigureOut">
              <a:rPr lang="en-GB" smtClean="0"/>
              <a:t>19/06/2017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1CBAB1-A6B9-45AE-AD9B-97F7A687D265}" type="slidenum">
              <a:rPr lang="en-GB" smtClean="0"/>
              <a:t>‹#›</a:t>
            </a:fld>
            <a:endParaRPr lang="en-GB"/>
          </a:p>
        </p:txBody>
      </p:sp>
    </p:spTree>
    <p:extLst>
      <p:ext uri="{BB962C8B-B14F-4D97-AF65-F5344CB8AC3E}">
        <p14:creationId xmlns:p14="http://schemas.microsoft.com/office/powerpoint/2010/main" val="4096404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bbc.co.uk/news/magazine-34444546" TargetMode="External"/><Relationship Id="rId7" Type="http://schemas.openxmlformats.org/officeDocument/2006/relationships/hyperlink" Target="http://www.walesonline.co.uk/news/wales-news/hundreds-show-support-welcoming-refugees-10042357"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www.virgin.com/virgin-unite/refugee-crisis-what-keeps-you-awake-night" TargetMode="External"/><Relationship Id="rId5" Type="http://schemas.openxmlformats.org/officeDocument/2006/relationships/hyperlink" Target="http://www.bbc.co.uk/news/uk-wales-34935517" TargetMode="External"/><Relationship Id="rId4" Type="http://schemas.openxmlformats.org/officeDocument/2006/relationships/hyperlink" Target="https://www.theguardian.com/society/2016/mar/30/welsh-citizens-call-to-resettle-more-syrian-refugees"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vimeo.com/170932595"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youtube.com/watch?v=lDyE_fcE8Dg"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www.nbcnews.com/storyline/team-refugees/how-yusra-mardini-survived-25-day-trek-syria-became-olympian-n601946" TargetMode="External"/><Relationship Id="rId3" Type="http://schemas.openxmlformats.org/officeDocument/2006/relationships/hyperlink" Target="https://www.youtube.com/watch?list=PLfD96KvUVpWHwgM5O9t4SU4QpovcdcYk8&amp;v=AiTLGiRWsZE" TargetMode="External"/><Relationship Id="rId7" Type="http://schemas.openxmlformats.org/officeDocument/2006/relationships/hyperlink" Target="https://wcia-my.sharepoint.com/personal/susieventrisfield_wcia_org_uk/Documents/Project%20documents/ChangeMakers%20resources/Final%20resources/Refugees/2ba20b3814e9d2f92fff59911f3605cc"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webapps.redcross.org.uk/RefugeeWeekComic/" TargetMode="External"/><Relationship Id="rId5" Type="http://schemas.openxmlformats.org/officeDocument/2006/relationships/hyperlink" Target="https://en.wikipedia.org/wiki/Zaatari_refugee_camp" TargetMode="External"/><Relationship Id="rId4" Type="http://schemas.openxmlformats.org/officeDocument/2006/relationships/hyperlink" Target="http://oxf.am/ZeFz"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v=7YQTgFFIyrU"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Starter:</a:t>
            </a:r>
            <a:r>
              <a:rPr lang="en-GB" baseline="0" dirty="0"/>
              <a:t> </a:t>
            </a:r>
            <a:r>
              <a:rPr lang="en-GB" dirty="0"/>
              <a:t>Introduce session</a:t>
            </a:r>
            <a:r>
              <a:rPr lang="en-GB" baseline="0" dirty="0"/>
              <a:t> and learning objectives</a:t>
            </a:r>
            <a:endParaRPr lang="en-GB" dirty="0"/>
          </a:p>
        </p:txBody>
      </p:sp>
      <p:sp>
        <p:nvSpPr>
          <p:cNvPr id="4" name="Slide Number Placeholder 3"/>
          <p:cNvSpPr>
            <a:spLocks noGrp="1"/>
          </p:cNvSpPr>
          <p:nvPr>
            <p:ph type="sldNum" sz="quarter" idx="10"/>
          </p:nvPr>
        </p:nvSpPr>
        <p:spPr/>
        <p:txBody>
          <a:bodyPr/>
          <a:lstStyle/>
          <a:p>
            <a:fld id="{BB1CBAB1-A6B9-45AE-AD9B-97F7A687D265}" type="slidenum">
              <a:rPr lang="en-GB" smtClean="0"/>
              <a:t>1</a:t>
            </a:fld>
            <a:endParaRPr lang="en-GB"/>
          </a:p>
        </p:txBody>
      </p:sp>
    </p:spTree>
    <p:extLst>
      <p:ext uri="{BB962C8B-B14F-4D97-AF65-F5344CB8AC3E}">
        <p14:creationId xmlns:p14="http://schemas.microsoft.com/office/powerpoint/2010/main" val="3304710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We’ve gained a greater understanding of refugees – why they move, what defines a refugee and the kinds of experiences they have – we are now going to focus on thinking critically about the issues relating to refugees.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Let’s start with what we hear about people seeking sanctuary. Ask learners to think about the media and people they know and to write down common ideas – put these ideas on the board or wall. Discuss and challenge the statements by asking questions. </a:t>
            </a:r>
          </a:p>
          <a:p>
            <a:pPr lvl="0"/>
            <a:endParaRPr lang="en-GB" sz="1200" kern="1200" dirty="0">
              <a:solidFill>
                <a:schemeClr val="tx1"/>
              </a:solidFill>
              <a:effectLst/>
              <a:latin typeface="+mn-lt"/>
              <a:ea typeface="+mn-ea"/>
              <a:cs typeface="+mn-cs"/>
            </a:endParaRPr>
          </a:p>
          <a:p>
            <a:pPr lvl="0"/>
            <a:r>
              <a:rPr lang="en-GB" baseline="0" dirty="0"/>
              <a:t>British print media has been found to be particularly negative and aggressive when reporting the refugee crisis. </a:t>
            </a:r>
          </a:p>
          <a:p>
            <a:pPr lvl="0"/>
            <a:r>
              <a:rPr lang="en-GB" sz="1200" kern="1200" dirty="0">
                <a:solidFill>
                  <a:schemeClr val="tx1"/>
                </a:solidFill>
                <a:effectLst/>
                <a:latin typeface="+mn-lt"/>
                <a:ea typeface="+mn-ea"/>
                <a:cs typeface="+mn-cs"/>
              </a:rPr>
              <a:t>Have you noticed any other media coverage of the refugee crisis? How has the coverage made you feel? Has any of the coverage stood out or made a particular impression on you? Why?</a:t>
            </a:r>
          </a:p>
          <a:p>
            <a:pPr lvl="0"/>
            <a:r>
              <a:rPr lang="en-GB" sz="1200" kern="1200" dirty="0">
                <a:solidFill>
                  <a:schemeClr val="tx1"/>
                </a:solidFill>
                <a:effectLst/>
                <a:latin typeface="+mn-lt"/>
                <a:ea typeface="+mn-ea"/>
                <a:cs typeface="+mn-cs"/>
              </a:rPr>
              <a:t>What impact might these headlines have on people? Can you think of any examples from your own experiences?</a:t>
            </a:r>
          </a:p>
          <a:p>
            <a:pPr lvl="0"/>
            <a:r>
              <a:rPr lang="en-GB" sz="1200" kern="1200" dirty="0">
                <a:solidFill>
                  <a:schemeClr val="tx1"/>
                </a:solidFill>
                <a:effectLst/>
                <a:latin typeface="+mn-lt"/>
                <a:ea typeface="+mn-ea"/>
                <a:cs typeface="+mn-cs"/>
              </a:rPr>
              <a:t>Do these headlines give a true picture of refugees in the UK? Why/Why not? How do you know?</a:t>
            </a:r>
          </a:p>
          <a:p>
            <a:pPr lvl="0"/>
            <a:r>
              <a:rPr lang="en-GB" sz="1200" kern="1200" dirty="0">
                <a:solidFill>
                  <a:schemeClr val="tx1"/>
                </a:solidFill>
                <a:effectLst/>
                <a:latin typeface="+mn-lt"/>
                <a:ea typeface="+mn-ea"/>
                <a:cs typeface="+mn-cs"/>
              </a:rPr>
              <a:t>What influences how the media covers the issue of refugees? </a:t>
            </a:r>
          </a:p>
          <a:p>
            <a:pPr lvl="0"/>
            <a:r>
              <a:rPr lang="en-GB" sz="1200" kern="1200" dirty="0">
                <a:solidFill>
                  <a:schemeClr val="tx1"/>
                </a:solidFill>
                <a:effectLst/>
                <a:latin typeface="+mn-lt"/>
                <a:ea typeface="+mn-ea"/>
                <a:cs typeface="+mn-cs"/>
              </a:rPr>
              <a:t>How can you check the information in media is accurate or not?</a:t>
            </a:r>
          </a:p>
          <a:p>
            <a:pPr lvl="0"/>
            <a:r>
              <a:rPr lang="en-GB" sz="1200" kern="1200" dirty="0">
                <a:solidFill>
                  <a:schemeClr val="tx1"/>
                </a:solidFill>
                <a:effectLst/>
                <a:latin typeface="+mn-lt"/>
                <a:ea typeface="+mn-ea"/>
                <a:cs typeface="+mn-cs"/>
              </a:rPr>
              <a:t>Does the media influence your views on refugees?</a:t>
            </a:r>
          </a:p>
        </p:txBody>
      </p:sp>
      <p:sp>
        <p:nvSpPr>
          <p:cNvPr id="4" name="Slide Number Placeholder 3"/>
          <p:cNvSpPr>
            <a:spLocks noGrp="1"/>
          </p:cNvSpPr>
          <p:nvPr>
            <p:ph type="sldNum" sz="quarter" idx="10"/>
          </p:nvPr>
        </p:nvSpPr>
        <p:spPr/>
        <p:txBody>
          <a:bodyPr/>
          <a:lstStyle/>
          <a:p>
            <a:fld id="{BB1CBAB1-A6B9-45AE-AD9B-97F7A687D265}" type="slidenum">
              <a:rPr lang="en-GB" smtClean="0"/>
              <a:t>13</a:t>
            </a:fld>
            <a:endParaRPr lang="en-GB"/>
          </a:p>
        </p:txBody>
      </p:sp>
    </p:spTree>
    <p:extLst>
      <p:ext uri="{BB962C8B-B14F-4D97-AF65-F5344CB8AC3E}">
        <p14:creationId xmlns:p14="http://schemas.microsoft.com/office/powerpoint/2010/main" val="1263790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Many people think that we (individually and our governments) should be doing more to support refugees, and that the media don’t give a fair impression. We’re now going to look at ways people take action to improve things for refugees. </a:t>
            </a:r>
          </a:p>
          <a:p>
            <a:r>
              <a:rPr lang="en-GB" sz="1200" kern="1200" dirty="0">
                <a:solidFill>
                  <a:schemeClr val="tx1"/>
                </a:solidFill>
                <a:effectLst/>
                <a:latin typeface="+mn-lt"/>
                <a:ea typeface="+mn-ea"/>
                <a:cs typeface="+mn-cs"/>
              </a:rPr>
              <a:t>There are four case studies about how ordinary people are taking action to support and welcome refugees. Ask learners to work in small groups to look at one case study per group. They should identify, discuss and present:</a:t>
            </a:r>
          </a:p>
          <a:p>
            <a:r>
              <a:rPr lang="en-GB" sz="1200" kern="1200" dirty="0">
                <a:solidFill>
                  <a:schemeClr val="tx1"/>
                </a:solidFill>
                <a:effectLst/>
                <a:latin typeface="+mn-lt"/>
                <a:ea typeface="+mn-ea"/>
                <a:cs typeface="+mn-cs"/>
              </a:rPr>
              <a:t> </a:t>
            </a:r>
          </a:p>
          <a:p>
            <a:pPr lvl="0"/>
            <a:r>
              <a:rPr lang="en-GB" sz="1200" u="sng" kern="1200" dirty="0">
                <a:solidFill>
                  <a:schemeClr val="tx1"/>
                </a:solidFill>
                <a:effectLst/>
                <a:latin typeface="+mn-lt"/>
                <a:ea typeface="+mn-ea"/>
                <a:cs typeface="+mn-cs"/>
                <a:hlinkClick r:id="rId3"/>
              </a:rPr>
              <a:t>Feeding the children of Boko Haram’s victims</a:t>
            </a:r>
            <a:r>
              <a:rPr lang="en-GB" sz="1200" kern="1200" dirty="0">
                <a:solidFill>
                  <a:schemeClr val="tx1"/>
                </a:solidFill>
                <a:effectLst/>
                <a:latin typeface="+mn-lt"/>
                <a:ea typeface="+mn-ea"/>
                <a:cs typeface="+mn-cs"/>
              </a:rPr>
              <a:t>: A baker in Nigeria gives shelter and food</a:t>
            </a:r>
          </a:p>
          <a:p>
            <a:pPr lvl="0"/>
            <a:r>
              <a:rPr lang="en-GB" sz="1200" kern="1200" dirty="0">
                <a:solidFill>
                  <a:schemeClr val="tx1"/>
                </a:solidFill>
                <a:effectLst/>
                <a:latin typeface="+mn-lt"/>
                <a:ea typeface="+mn-ea"/>
                <a:cs typeface="+mn-cs"/>
              </a:rPr>
              <a:t>Lobbying councils to take more asylum seekers in Wales: </a:t>
            </a:r>
            <a:r>
              <a:rPr lang="en-GB" sz="1200" u="sng" kern="1200" dirty="0">
                <a:solidFill>
                  <a:schemeClr val="tx1"/>
                </a:solidFill>
                <a:effectLst/>
                <a:latin typeface="+mn-lt"/>
                <a:ea typeface="+mn-ea"/>
                <a:cs typeface="+mn-cs"/>
                <a:hlinkClick r:id="rId4"/>
              </a:rPr>
              <a:t>Article lobbying for councils</a:t>
            </a:r>
            <a:r>
              <a:rPr lang="en-GB" sz="1200" kern="1200" dirty="0">
                <a:solidFill>
                  <a:schemeClr val="tx1"/>
                </a:solidFill>
                <a:effectLst/>
                <a:latin typeface="+mn-lt"/>
                <a:ea typeface="+mn-ea"/>
                <a:cs typeface="+mn-cs"/>
              </a:rPr>
              <a:t> in Wales to take more refugees and the </a:t>
            </a:r>
            <a:r>
              <a:rPr lang="en-GB" sz="1200" u="sng" kern="1200" dirty="0">
                <a:solidFill>
                  <a:schemeClr val="tx1"/>
                </a:solidFill>
                <a:effectLst/>
                <a:latin typeface="+mn-lt"/>
                <a:ea typeface="+mn-ea"/>
                <a:cs typeface="+mn-cs"/>
                <a:hlinkClick r:id="rId5"/>
              </a:rPr>
              <a:t>results so far</a:t>
            </a:r>
            <a:endParaRPr lang="en-GB" sz="1200" kern="1200" dirty="0">
              <a:solidFill>
                <a:schemeClr val="tx1"/>
              </a:solidFill>
              <a:effectLst/>
              <a:latin typeface="+mn-lt"/>
              <a:ea typeface="+mn-ea"/>
              <a:cs typeface="+mn-cs"/>
            </a:endParaRPr>
          </a:p>
          <a:p>
            <a:pPr lvl="0"/>
            <a:r>
              <a:rPr lang="en-GB" sz="1200" u="sng" kern="1200" dirty="0">
                <a:solidFill>
                  <a:schemeClr val="tx1"/>
                </a:solidFill>
                <a:effectLst/>
                <a:latin typeface="+mn-lt"/>
                <a:ea typeface="+mn-ea"/>
                <a:cs typeface="+mn-cs"/>
                <a:hlinkClick r:id="rId6"/>
              </a:rPr>
              <a:t>Fundraising phone credit for refugees</a:t>
            </a:r>
            <a:r>
              <a:rPr lang="en-GB" sz="1200" kern="1200" dirty="0">
                <a:solidFill>
                  <a:schemeClr val="tx1"/>
                </a:solidFill>
                <a:effectLst/>
                <a:latin typeface="+mn-lt"/>
                <a:ea typeface="+mn-ea"/>
                <a:cs typeface="+mn-cs"/>
              </a:rPr>
              <a:t>: Facebook group raises over £100,000 for refugees to get phone credit to call families</a:t>
            </a:r>
          </a:p>
          <a:p>
            <a:pPr lvl="0"/>
            <a:r>
              <a:rPr lang="en-GB" sz="1200" u="sng" kern="1200" dirty="0">
                <a:solidFill>
                  <a:schemeClr val="tx1"/>
                </a:solidFill>
                <a:effectLst/>
                <a:latin typeface="+mn-lt"/>
                <a:ea typeface="+mn-ea"/>
                <a:cs typeface="+mn-cs"/>
                <a:hlinkClick r:id="rId7"/>
              </a:rPr>
              <a:t>Taking part </a:t>
            </a:r>
            <a:r>
              <a:rPr lang="en-GB" sz="1200" u="sng" kern="1200">
                <a:solidFill>
                  <a:schemeClr val="tx1"/>
                </a:solidFill>
                <a:effectLst/>
                <a:latin typeface="+mn-lt"/>
                <a:ea typeface="+mn-ea"/>
                <a:cs typeface="+mn-cs"/>
                <a:hlinkClick r:id="rId7"/>
              </a:rPr>
              <a:t>in rallies </a:t>
            </a:r>
            <a:r>
              <a:rPr lang="en-GB" sz="1200" u="sng" kern="1200" dirty="0">
                <a:solidFill>
                  <a:schemeClr val="tx1"/>
                </a:solidFill>
                <a:effectLst/>
                <a:latin typeface="+mn-lt"/>
                <a:ea typeface="+mn-ea"/>
                <a:cs typeface="+mn-cs"/>
                <a:hlinkClick r:id="rId7"/>
              </a:rPr>
              <a:t>to welcome refugees</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BB1CBAB1-A6B9-45AE-AD9B-97F7A687D265}" type="slidenum">
              <a:rPr lang="en-GB" smtClean="0"/>
              <a:t>14</a:t>
            </a:fld>
            <a:endParaRPr lang="en-GB"/>
          </a:p>
        </p:txBody>
      </p:sp>
    </p:spTree>
    <p:extLst>
      <p:ext uri="{BB962C8B-B14F-4D97-AF65-F5344CB8AC3E}">
        <p14:creationId xmlns:p14="http://schemas.microsoft.com/office/powerpoint/2010/main" val="3713151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Watch </a:t>
            </a:r>
            <a:r>
              <a:rPr lang="en-GB" sz="1200" u="sng" kern="1200" dirty="0">
                <a:solidFill>
                  <a:schemeClr val="tx1"/>
                </a:solidFill>
                <a:effectLst/>
                <a:latin typeface="+mn-lt"/>
                <a:ea typeface="+mn-ea"/>
                <a:cs typeface="+mn-cs"/>
                <a:hlinkClick r:id="rId3"/>
              </a:rPr>
              <a:t>the video which</a:t>
            </a:r>
            <a:r>
              <a:rPr lang="en-GB" sz="1200" kern="1200" dirty="0">
                <a:solidFill>
                  <a:schemeClr val="tx1"/>
                </a:solidFill>
                <a:effectLst/>
                <a:latin typeface="+mn-lt"/>
                <a:ea typeface="+mn-ea"/>
                <a:cs typeface="+mn-cs"/>
              </a:rPr>
              <a:t> brings together some of the themes from the session. Discuss:</a:t>
            </a:r>
          </a:p>
          <a:p>
            <a:r>
              <a:rPr lang="en-GB" baseline="0" dirty="0"/>
              <a:t>Complete table individually or as a class. </a:t>
            </a:r>
          </a:p>
          <a:p>
            <a:r>
              <a:rPr lang="en-GB" baseline="0" dirty="0"/>
              <a:t>Finish with Oxfam’s </a:t>
            </a:r>
            <a:r>
              <a:rPr lang="en-GB" sz="1200" u="sng" kern="1200" dirty="0">
                <a:solidFill>
                  <a:schemeClr val="tx1"/>
                </a:solidFill>
                <a:effectLst/>
                <a:latin typeface="+mn-lt"/>
                <a:ea typeface="+mn-ea"/>
                <a:cs typeface="+mn-cs"/>
                <a:hlinkClick r:id="rId4"/>
              </a:rPr>
              <a:t>Stand as One video</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1CBAB1-A6B9-45AE-AD9B-97F7A687D265}" type="slidenum">
              <a:rPr lang="en-GB" smtClean="0"/>
              <a:t>15</a:t>
            </a:fld>
            <a:endParaRPr lang="en-GB"/>
          </a:p>
        </p:txBody>
      </p:sp>
    </p:spTree>
    <p:extLst>
      <p:ext uri="{BB962C8B-B14F-4D97-AF65-F5344CB8AC3E}">
        <p14:creationId xmlns:p14="http://schemas.microsoft.com/office/powerpoint/2010/main" val="4062279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We’re going to start the session by</a:t>
            </a:r>
            <a:r>
              <a:rPr lang="en-GB" sz="1200" kern="1200" baseline="0" dirty="0">
                <a:solidFill>
                  <a:schemeClr val="tx1"/>
                </a:solidFill>
                <a:effectLst/>
                <a:latin typeface="+mn-lt"/>
                <a:ea typeface="+mn-ea"/>
                <a:cs typeface="+mn-cs"/>
              </a:rPr>
              <a:t> getting an idea of what you already think and feel about refugees – there are no right or wrong answers. </a:t>
            </a:r>
            <a:r>
              <a:rPr lang="en-GB" sz="1200" kern="1200" dirty="0">
                <a:solidFill>
                  <a:schemeClr val="tx1"/>
                </a:solidFill>
                <a:effectLst/>
                <a:latin typeface="+mn-lt"/>
                <a:ea typeface="+mn-ea"/>
                <a:cs typeface="+mn-cs"/>
              </a:rPr>
              <a:t>Choose a selection of the following statements. Ask learners to place a cross on the agreement line to indicate their own views on the statement.</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This can be used as an assessment of distance travelled if repeated at the end of the session. Once you’ve captured the responses, discuss some of the answers and ask people to explain their views. </a:t>
            </a: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Knowledge</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Most refugees fleeing from conflict settle in Europe. </a:t>
            </a:r>
          </a:p>
          <a:p>
            <a:pPr lvl="0"/>
            <a:r>
              <a:rPr lang="en-GB" sz="1200" kern="1200" dirty="0">
                <a:solidFill>
                  <a:schemeClr val="tx1"/>
                </a:solidFill>
                <a:effectLst/>
                <a:latin typeface="+mn-lt"/>
                <a:ea typeface="+mn-ea"/>
                <a:cs typeface="+mn-cs"/>
              </a:rPr>
              <a:t>Migrants are people who have travelled illegally to another country.</a:t>
            </a:r>
          </a:p>
          <a:p>
            <a:pPr lvl="0"/>
            <a:r>
              <a:rPr lang="en-GB" sz="1200" kern="1200" dirty="0">
                <a:solidFill>
                  <a:schemeClr val="tx1"/>
                </a:solidFill>
                <a:effectLst/>
                <a:latin typeface="+mn-lt"/>
                <a:ea typeface="+mn-ea"/>
                <a:cs typeface="+mn-cs"/>
              </a:rPr>
              <a:t>Most asylum seekers in the UK do not work because they do not want to work. </a:t>
            </a:r>
          </a:p>
          <a:p>
            <a:r>
              <a:rPr lang="en-GB" sz="1200" b="1" kern="1200" dirty="0">
                <a:solidFill>
                  <a:schemeClr val="tx1"/>
                </a:solidFill>
                <a:effectLst/>
                <a:latin typeface="+mn-lt"/>
                <a:ea typeface="+mn-ea"/>
                <a:cs typeface="+mn-cs"/>
              </a:rPr>
              <a:t>Feelings/opinions</a:t>
            </a:r>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People should be allowed to live in any country they want. </a:t>
            </a:r>
          </a:p>
          <a:p>
            <a:pPr lvl="0"/>
            <a:r>
              <a:rPr lang="en-GB" sz="1200" kern="1200" dirty="0">
                <a:solidFill>
                  <a:schemeClr val="tx1"/>
                </a:solidFill>
                <a:effectLst/>
                <a:latin typeface="+mn-lt"/>
                <a:ea typeface="+mn-ea"/>
                <a:cs typeface="+mn-cs"/>
              </a:rPr>
              <a:t>We don’t have space in Wales for any more people.</a:t>
            </a:r>
          </a:p>
          <a:p>
            <a:pPr lvl="0"/>
            <a:r>
              <a:rPr lang="en-GB" sz="1200" kern="1200" dirty="0">
                <a:solidFill>
                  <a:schemeClr val="tx1"/>
                </a:solidFill>
                <a:effectLst/>
                <a:latin typeface="+mn-lt"/>
                <a:ea typeface="+mn-ea"/>
                <a:cs typeface="+mn-cs"/>
              </a:rPr>
              <a:t>Accepting refugees puts pressure on education, health care and other services.</a:t>
            </a:r>
          </a:p>
          <a:p>
            <a:pPr lvl="0"/>
            <a:r>
              <a:rPr lang="en-GB" sz="1200" kern="1200" dirty="0">
                <a:solidFill>
                  <a:schemeClr val="tx1"/>
                </a:solidFill>
                <a:effectLst/>
                <a:latin typeface="+mn-lt"/>
                <a:ea typeface="+mn-ea"/>
                <a:cs typeface="+mn-cs"/>
              </a:rPr>
              <a:t>If I was living in danger, I’d expect others to help me and my family.</a:t>
            </a:r>
          </a:p>
          <a:p>
            <a:pPr lvl="0"/>
            <a:r>
              <a:rPr lang="en-GB" sz="1200" kern="1200" dirty="0">
                <a:solidFill>
                  <a:schemeClr val="tx1"/>
                </a:solidFill>
                <a:effectLst/>
                <a:latin typeface="+mn-lt"/>
                <a:ea typeface="+mn-ea"/>
                <a:cs typeface="+mn-cs"/>
              </a:rPr>
              <a:t>Rich countries should help more refugees than poor countries.</a:t>
            </a:r>
          </a:p>
          <a:p>
            <a:pPr lvl="0"/>
            <a:r>
              <a:rPr lang="en-GB" sz="1200" kern="1200" dirty="0">
                <a:solidFill>
                  <a:schemeClr val="tx1"/>
                </a:solidFill>
                <a:effectLst/>
                <a:latin typeface="+mn-lt"/>
                <a:ea typeface="+mn-ea"/>
                <a:cs typeface="+mn-cs"/>
              </a:rPr>
              <a:t>The media presents a fair picture of refugees and the refugee crisis.</a:t>
            </a:r>
          </a:p>
          <a:p>
            <a:pPr lvl="0"/>
            <a:r>
              <a:rPr lang="en-GB" sz="1200" kern="1200" dirty="0">
                <a:solidFill>
                  <a:schemeClr val="tx1"/>
                </a:solidFill>
                <a:effectLst/>
                <a:latin typeface="+mn-lt"/>
                <a:ea typeface="+mn-ea"/>
                <a:cs typeface="+mn-cs"/>
              </a:rPr>
              <a:t>Wales (or your own area) is a welcoming place for refugees.</a:t>
            </a:r>
          </a:p>
          <a:p>
            <a:pPr lvl="0"/>
            <a:r>
              <a:rPr lang="en-GB" sz="1200" kern="1200" dirty="0">
                <a:solidFill>
                  <a:schemeClr val="tx1"/>
                </a:solidFill>
                <a:effectLst/>
                <a:latin typeface="+mn-lt"/>
                <a:ea typeface="+mn-ea"/>
                <a:cs typeface="+mn-cs"/>
              </a:rPr>
              <a:t>All children living without parents in refugee camps should be allowed to settle in the UK.</a:t>
            </a:r>
          </a:p>
          <a:p>
            <a:pPr lvl="0"/>
            <a:r>
              <a:rPr lang="en-GB" sz="1200" kern="1200" dirty="0">
                <a:solidFill>
                  <a:schemeClr val="tx1"/>
                </a:solidFill>
                <a:effectLst/>
                <a:latin typeface="+mn-lt"/>
                <a:ea typeface="+mn-ea"/>
                <a:cs typeface="+mn-cs"/>
              </a:rPr>
              <a:t>Overall, refugees bring benefits to the countries where they settle. </a:t>
            </a:r>
          </a:p>
          <a:p>
            <a:pPr lvl="0"/>
            <a:r>
              <a:rPr lang="en-GB" sz="1200" kern="1200" dirty="0">
                <a:solidFill>
                  <a:schemeClr val="tx1"/>
                </a:solidFill>
                <a:effectLst/>
                <a:latin typeface="+mn-lt"/>
                <a:ea typeface="+mn-ea"/>
                <a:cs typeface="+mn-cs"/>
              </a:rPr>
              <a:t>Once a refugee’s country becomes safe, they should be made to return home.</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Skills</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I feel confident communicating my opinions about refugees</a:t>
            </a:r>
          </a:p>
          <a:p>
            <a:pPr lvl="0"/>
            <a:r>
              <a:rPr lang="en-GB" sz="1200" kern="1200" dirty="0">
                <a:solidFill>
                  <a:schemeClr val="tx1"/>
                </a:solidFill>
                <a:effectLst/>
                <a:latin typeface="+mn-lt"/>
                <a:ea typeface="+mn-ea"/>
                <a:cs typeface="+mn-cs"/>
              </a:rPr>
              <a:t>I feel confident explaining root causes of the movement of people </a:t>
            </a:r>
          </a:p>
          <a:p>
            <a:pPr lvl="0"/>
            <a:r>
              <a:rPr lang="en-GB" sz="1200" kern="1200" dirty="0">
                <a:solidFill>
                  <a:schemeClr val="tx1"/>
                </a:solidFill>
                <a:effectLst/>
                <a:latin typeface="+mn-lt"/>
                <a:ea typeface="+mn-ea"/>
                <a:cs typeface="+mn-cs"/>
              </a:rPr>
              <a:t>People who come to this country for a better life always work hard. </a:t>
            </a:r>
          </a:p>
          <a:p>
            <a:pPr lvl="0"/>
            <a:r>
              <a:rPr lang="en-GB" sz="1200" kern="1200" dirty="0">
                <a:solidFill>
                  <a:schemeClr val="tx1"/>
                </a:solidFill>
                <a:effectLst/>
                <a:latin typeface="+mn-lt"/>
                <a:ea typeface="+mn-ea"/>
                <a:cs typeface="+mn-cs"/>
              </a:rPr>
              <a:t>People who come to Wales as refugees are always treated well. </a:t>
            </a:r>
          </a:p>
          <a:p>
            <a:pPr lvl="0"/>
            <a:r>
              <a:rPr lang="en-GB" sz="1200" kern="1200" dirty="0">
                <a:solidFill>
                  <a:schemeClr val="tx1"/>
                </a:solidFill>
                <a:effectLst/>
                <a:latin typeface="+mn-lt"/>
                <a:ea typeface="+mn-ea"/>
                <a:cs typeface="+mn-cs"/>
              </a:rPr>
              <a:t>Living in a refugee camp would be exciting. </a:t>
            </a:r>
          </a:p>
          <a:p>
            <a:pPr lvl="0"/>
            <a:r>
              <a:rPr lang="en-GB" sz="1200" kern="1200" dirty="0">
                <a:solidFill>
                  <a:schemeClr val="tx1"/>
                </a:solidFill>
                <a:effectLst/>
                <a:latin typeface="+mn-lt"/>
                <a:ea typeface="+mn-ea"/>
                <a:cs typeface="+mn-cs"/>
              </a:rPr>
              <a:t>The best solution to the refugee crisis is to give aid to the countries refugees come from </a:t>
            </a:r>
          </a:p>
          <a:p>
            <a:r>
              <a:rPr lang="en-GB"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BB1CBAB1-A6B9-45AE-AD9B-97F7A687D265}" type="slidenum">
              <a:rPr lang="en-GB" smtClean="0"/>
              <a:t>2</a:t>
            </a:fld>
            <a:endParaRPr lang="en-GB"/>
          </a:p>
        </p:txBody>
      </p:sp>
    </p:spTree>
    <p:extLst>
      <p:ext uri="{BB962C8B-B14F-4D97-AF65-F5344CB8AC3E}">
        <p14:creationId xmlns:p14="http://schemas.microsoft.com/office/powerpoint/2010/main" val="22133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Complete</a:t>
            </a:r>
            <a:r>
              <a:rPr lang="en-GB" baseline="0" dirty="0"/>
              <a:t> Starter Quiz – slides 2-6</a:t>
            </a:r>
            <a:endParaRPr lang="en-GB" dirty="0"/>
          </a:p>
        </p:txBody>
      </p:sp>
      <p:sp>
        <p:nvSpPr>
          <p:cNvPr id="4" name="Slide Number Placeholder 3"/>
          <p:cNvSpPr>
            <a:spLocks noGrp="1"/>
          </p:cNvSpPr>
          <p:nvPr>
            <p:ph type="sldNum" sz="quarter" idx="10"/>
          </p:nvPr>
        </p:nvSpPr>
        <p:spPr/>
        <p:txBody>
          <a:bodyPr/>
          <a:lstStyle/>
          <a:p>
            <a:fld id="{BB1CBAB1-A6B9-45AE-AD9B-97F7A687D265}" type="slidenum">
              <a:rPr lang="en-GB" smtClean="0"/>
              <a:t>3</a:t>
            </a:fld>
            <a:endParaRPr lang="en-GB"/>
          </a:p>
        </p:txBody>
      </p:sp>
    </p:spTree>
    <p:extLst>
      <p:ext uri="{BB962C8B-B14F-4D97-AF65-F5344CB8AC3E}">
        <p14:creationId xmlns:p14="http://schemas.microsoft.com/office/powerpoint/2010/main" val="4148194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a:t>
            </a:r>
            <a:r>
              <a:rPr lang="en-GB" baseline="0" dirty="0"/>
              <a:t> answers – image shows top 10 countries of origin (red) and asylum (green) of refugees at the end of 2014</a:t>
            </a:r>
            <a:endParaRPr lang="en-GB" dirty="0"/>
          </a:p>
        </p:txBody>
      </p:sp>
      <p:sp>
        <p:nvSpPr>
          <p:cNvPr id="4" name="Slide Number Placeholder 3"/>
          <p:cNvSpPr>
            <a:spLocks noGrp="1"/>
          </p:cNvSpPr>
          <p:nvPr>
            <p:ph type="sldNum" sz="quarter" idx="10"/>
          </p:nvPr>
        </p:nvSpPr>
        <p:spPr/>
        <p:txBody>
          <a:bodyPr/>
          <a:lstStyle/>
          <a:p>
            <a:fld id="{BB1CBAB1-A6B9-45AE-AD9B-97F7A687D265}" type="slidenum">
              <a:rPr lang="en-GB" smtClean="0"/>
              <a:t>7</a:t>
            </a:fld>
            <a:endParaRPr lang="en-GB"/>
          </a:p>
        </p:txBody>
      </p:sp>
    </p:spTree>
    <p:extLst>
      <p:ext uri="{BB962C8B-B14F-4D97-AF65-F5344CB8AC3E}">
        <p14:creationId xmlns:p14="http://schemas.microsoft.com/office/powerpoint/2010/main" val="3535725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Activity</a:t>
            </a:r>
            <a:r>
              <a:rPr lang="en-GB" baseline="0" dirty="0"/>
              <a:t> 1: What is a refugee?</a:t>
            </a:r>
            <a:endParaRPr lang="en-GB" dirty="0"/>
          </a:p>
        </p:txBody>
      </p:sp>
      <p:sp>
        <p:nvSpPr>
          <p:cNvPr id="4" name="Slide Number Placeholder 3"/>
          <p:cNvSpPr>
            <a:spLocks noGrp="1"/>
          </p:cNvSpPr>
          <p:nvPr>
            <p:ph type="sldNum" sz="quarter" idx="10"/>
          </p:nvPr>
        </p:nvSpPr>
        <p:spPr/>
        <p:txBody>
          <a:bodyPr/>
          <a:lstStyle/>
          <a:p>
            <a:fld id="{BB1CBAB1-A6B9-45AE-AD9B-97F7A687D265}" type="slidenum">
              <a:rPr lang="en-GB" smtClean="0"/>
              <a:t>8</a:t>
            </a:fld>
            <a:endParaRPr lang="en-GB"/>
          </a:p>
        </p:txBody>
      </p:sp>
    </p:spTree>
    <p:extLst>
      <p:ext uri="{BB962C8B-B14F-4D97-AF65-F5344CB8AC3E}">
        <p14:creationId xmlns:p14="http://schemas.microsoft.com/office/powerpoint/2010/main" val="2721839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Activity 3 – </a:t>
            </a:r>
            <a:r>
              <a:rPr lang="en-GB" sz="1200" kern="1200" dirty="0">
                <a:solidFill>
                  <a:schemeClr val="tx1"/>
                </a:solidFill>
                <a:effectLst/>
                <a:latin typeface="+mn-lt"/>
                <a:ea typeface="+mn-ea"/>
                <a:cs typeface="+mn-cs"/>
              </a:rPr>
              <a:t>watch/read one of the refugee stories below and ask learners to think about the following questions as appropriate to their story </a:t>
            </a:r>
            <a:r>
              <a:rPr lang="en-GB" sz="1200" kern="1200" baseline="0" dirty="0">
                <a:solidFill>
                  <a:schemeClr val="tx1"/>
                </a:solidFill>
                <a:effectLst/>
                <a:latin typeface="+mn-lt"/>
                <a:ea typeface="+mn-ea"/>
                <a:cs typeface="+mn-cs"/>
              </a:rPr>
              <a:t>refugee stories </a:t>
            </a:r>
            <a:r>
              <a:rPr lang="en-GB" sz="1200" kern="1200" dirty="0">
                <a:solidFill>
                  <a:schemeClr val="tx1"/>
                </a:solidFill>
                <a:effectLst/>
                <a:latin typeface="+mn-lt"/>
                <a:ea typeface="+mn-ea"/>
                <a:cs typeface="+mn-cs"/>
              </a:rPr>
              <a:t>(the information in each story is slightly different so you won’t be able to answer every questions for every story)</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We’ve seen there are 65.3 million people forced from their homes around the world – people just like us - because of conflict and violence – we’ve seen some of the reasons people become refugees. But what is it like to become a refugee? Once people reach a safe place, what happens to them? What questions would you like to ask about being a refugee?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Think about these questions as we see</a:t>
            </a:r>
            <a:r>
              <a:rPr lang="en-GB" sz="1200" kern="1200" baseline="0" dirty="0">
                <a:solidFill>
                  <a:schemeClr val="tx1"/>
                </a:solidFill>
                <a:effectLst/>
                <a:latin typeface="+mn-lt"/>
                <a:ea typeface="+mn-ea"/>
                <a:cs typeface="+mn-cs"/>
              </a:rPr>
              <a:t> a refugee story.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a:p>
            <a:pPr lvl="0"/>
            <a:r>
              <a:rPr lang="en-GB" sz="1200" u="sng" kern="1200" dirty="0" err="1">
                <a:solidFill>
                  <a:schemeClr val="tx1"/>
                </a:solidFill>
                <a:effectLst/>
                <a:latin typeface="+mn-lt"/>
                <a:ea typeface="+mn-ea"/>
                <a:cs typeface="+mn-cs"/>
                <a:hlinkClick r:id="rId3"/>
              </a:rPr>
              <a:t>Leka’s</a:t>
            </a:r>
            <a:r>
              <a:rPr lang="en-GB" sz="1200" u="sng" kern="1200" dirty="0">
                <a:solidFill>
                  <a:schemeClr val="tx1"/>
                </a:solidFill>
                <a:effectLst/>
                <a:latin typeface="+mn-lt"/>
                <a:ea typeface="+mn-ea"/>
                <a:cs typeface="+mn-cs"/>
                <a:hlinkClick r:id="rId3"/>
              </a:rPr>
              <a:t> story</a:t>
            </a:r>
            <a:r>
              <a:rPr lang="en-GB" sz="1200" kern="1200" dirty="0">
                <a:solidFill>
                  <a:schemeClr val="tx1"/>
                </a:solidFill>
                <a:effectLst/>
                <a:latin typeface="+mn-lt"/>
                <a:ea typeface="+mn-ea"/>
                <a:cs typeface="+mn-cs"/>
              </a:rPr>
              <a:t> – A video of Syrian resident of </a:t>
            </a:r>
            <a:r>
              <a:rPr lang="en-GB" sz="1200" kern="1200" dirty="0" err="1">
                <a:solidFill>
                  <a:schemeClr val="tx1"/>
                </a:solidFill>
                <a:effectLst/>
                <a:latin typeface="+mn-lt"/>
                <a:ea typeface="+mn-ea"/>
                <a:cs typeface="+mn-cs"/>
              </a:rPr>
              <a:t>Zaatari</a:t>
            </a:r>
            <a:r>
              <a:rPr lang="en-GB" sz="1200" kern="1200" dirty="0">
                <a:solidFill>
                  <a:schemeClr val="tx1"/>
                </a:solidFill>
                <a:effectLst/>
                <a:latin typeface="+mn-lt"/>
                <a:ea typeface="+mn-ea"/>
                <a:cs typeface="+mn-cs"/>
              </a:rPr>
              <a:t> refugee camp. </a:t>
            </a:r>
            <a:r>
              <a:rPr lang="en-GB" sz="1200" kern="1200" dirty="0" err="1">
                <a:solidFill>
                  <a:schemeClr val="tx1"/>
                </a:solidFill>
                <a:effectLst/>
                <a:latin typeface="+mn-lt"/>
                <a:ea typeface="+mn-ea"/>
                <a:cs typeface="+mn-cs"/>
              </a:rPr>
              <a:t>Zaatari</a:t>
            </a:r>
            <a:r>
              <a:rPr lang="en-GB" sz="1200" kern="1200" dirty="0">
                <a:solidFill>
                  <a:schemeClr val="tx1"/>
                </a:solidFill>
                <a:effectLst/>
                <a:latin typeface="+mn-lt"/>
                <a:ea typeface="+mn-ea"/>
                <a:cs typeface="+mn-cs"/>
              </a:rPr>
              <a:t> refugee camp in northern Jordan is one of the many refugee camps around the world under the supervision of the United Nations. It is home to approximately 80,000 Syrian refugees (2015 estimate) and you can learn more about </a:t>
            </a:r>
            <a:r>
              <a:rPr lang="en-GB" sz="1200" kern="1200" dirty="0" err="1">
                <a:solidFill>
                  <a:schemeClr val="tx1"/>
                </a:solidFill>
                <a:effectLst/>
                <a:latin typeface="+mn-lt"/>
                <a:ea typeface="+mn-ea"/>
                <a:cs typeface="+mn-cs"/>
              </a:rPr>
              <a:t>Zaatari</a:t>
            </a:r>
            <a:r>
              <a:rPr lang="en-GB" sz="1200" kern="1200" dirty="0">
                <a:solidFill>
                  <a:schemeClr val="tx1"/>
                </a:solidFill>
                <a:effectLst/>
                <a:latin typeface="+mn-lt"/>
                <a:ea typeface="+mn-ea"/>
                <a:cs typeface="+mn-cs"/>
              </a:rPr>
              <a:t> </a:t>
            </a:r>
            <a:r>
              <a:rPr lang="en-GB" sz="1200" u="sng" kern="1200" dirty="0">
                <a:solidFill>
                  <a:schemeClr val="tx1"/>
                </a:solidFill>
                <a:effectLst/>
                <a:latin typeface="+mn-lt"/>
                <a:ea typeface="+mn-ea"/>
                <a:cs typeface="+mn-cs"/>
                <a:hlinkClick r:id="rId4"/>
              </a:rPr>
              <a:t>here</a:t>
            </a:r>
            <a:r>
              <a:rPr lang="en-GB" sz="1200" kern="1200" dirty="0">
                <a:solidFill>
                  <a:schemeClr val="tx1"/>
                </a:solidFill>
                <a:effectLst/>
                <a:latin typeface="+mn-lt"/>
                <a:ea typeface="+mn-ea"/>
                <a:cs typeface="+mn-cs"/>
              </a:rPr>
              <a:t> and </a:t>
            </a:r>
            <a:r>
              <a:rPr lang="en-GB" sz="1200" u="sng" kern="1200" dirty="0">
                <a:solidFill>
                  <a:schemeClr val="tx1"/>
                </a:solidFill>
                <a:effectLst/>
                <a:latin typeface="+mn-lt"/>
                <a:ea typeface="+mn-ea"/>
                <a:cs typeface="+mn-cs"/>
                <a:hlinkClick r:id="rId5"/>
              </a:rPr>
              <a:t>here</a:t>
            </a:r>
            <a:r>
              <a:rPr lang="en-GB" sz="1200" kern="1200" dirty="0">
                <a:solidFill>
                  <a:schemeClr val="tx1"/>
                </a:solidFill>
                <a:effectLst/>
                <a:latin typeface="+mn-lt"/>
                <a:ea typeface="+mn-ea"/>
                <a:cs typeface="+mn-cs"/>
              </a:rPr>
              <a:t>. Oxfam.</a:t>
            </a:r>
          </a:p>
          <a:p>
            <a:pPr lvl="0"/>
            <a:r>
              <a:rPr lang="en-GB" sz="1200" u="sng" kern="1200" dirty="0" err="1">
                <a:solidFill>
                  <a:schemeClr val="tx1"/>
                </a:solidFill>
                <a:effectLst/>
                <a:latin typeface="+mn-lt"/>
                <a:ea typeface="+mn-ea"/>
                <a:cs typeface="+mn-cs"/>
                <a:hlinkClick r:id="rId6"/>
              </a:rPr>
              <a:t>Ebrahim’s</a:t>
            </a:r>
            <a:r>
              <a:rPr lang="en-GB" sz="1200" u="sng" kern="1200" dirty="0">
                <a:solidFill>
                  <a:schemeClr val="tx1"/>
                </a:solidFill>
                <a:effectLst/>
                <a:latin typeface="+mn-lt"/>
                <a:ea typeface="+mn-ea"/>
                <a:cs typeface="+mn-cs"/>
                <a:hlinkClick r:id="rId6"/>
              </a:rPr>
              <a:t> story</a:t>
            </a:r>
            <a:r>
              <a:rPr lang="en-GB" sz="1200" kern="1200" dirty="0">
                <a:solidFill>
                  <a:schemeClr val="tx1"/>
                </a:solidFill>
                <a:effectLst/>
                <a:latin typeface="+mn-lt"/>
                <a:ea typeface="+mn-ea"/>
                <a:cs typeface="+mn-cs"/>
              </a:rPr>
              <a:t> – Comic strip about Kurdish Iranian refugee. British Red Cross</a:t>
            </a:r>
          </a:p>
          <a:p>
            <a:pPr lvl="0"/>
            <a:r>
              <a:rPr lang="en-GB" sz="1200" u="sng" kern="1200" dirty="0">
                <a:solidFill>
                  <a:schemeClr val="tx1"/>
                </a:solidFill>
                <a:effectLst/>
                <a:latin typeface="+mn-lt"/>
                <a:ea typeface="+mn-ea"/>
                <a:cs typeface="+mn-cs"/>
                <a:hlinkClick r:id="rId7"/>
              </a:rPr>
              <a:t>Amal’s story</a:t>
            </a:r>
            <a:r>
              <a:rPr lang="en-GB" sz="1200" kern="1200" dirty="0">
                <a:solidFill>
                  <a:schemeClr val="tx1"/>
                </a:solidFill>
                <a:effectLst/>
                <a:latin typeface="+mn-lt"/>
                <a:ea typeface="+mn-ea"/>
                <a:cs typeface="+mn-cs"/>
              </a:rPr>
              <a:t> – Narrated cartoon told by 12-year-old from Syria. UNICEF. </a:t>
            </a:r>
          </a:p>
          <a:p>
            <a:pPr lvl="0"/>
            <a:r>
              <a:rPr lang="en-GB" sz="1200" u="sng" kern="1200" dirty="0">
                <a:solidFill>
                  <a:schemeClr val="tx1"/>
                </a:solidFill>
                <a:effectLst/>
                <a:latin typeface="+mn-lt"/>
                <a:ea typeface="+mn-ea"/>
                <a:cs typeface="+mn-cs"/>
                <a:hlinkClick r:id="rId8"/>
              </a:rPr>
              <a:t>Yusra’s story</a:t>
            </a:r>
            <a:r>
              <a:rPr lang="en-GB" sz="1200" kern="1200" dirty="0">
                <a:solidFill>
                  <a:schemeClr val="tx1"/>
                </a:solidFill>
                <a:effectLst/>
                <a:latin typeface="+mn-lt"/>
                <a:ea typeface="+mn-ea"/>
                <a:cs typeface="+mn-cs"/>
              </a:rPr>
              <a:t> – Story of Yusra </a:t>
            </a:r>
            <a:r>
              <a:rPr lang="en-GB" sz="1200" kern="1200" dirty="0" err="1">
                <a:solidFill>
                  <a:schemeClr val="tx1"/>
                </a:solidFill>
                <a:effectLst/>
                <a:latin typeface="+mn-lt"/>
                <a:ea typeface="+mn-ea"/>
                <a:cs typeface="+mn-cs"/>
              </a:rPr>
              <a:t>Mardini</a:t>
            </a:r>
            <a:r>
              <a:rPr lang="en-GB" sz="1200" kern="1200" dirty="0">
                <a:solidFill>
                  <a:schemeClr val="tx1"/>
                </a:solidFill>
                <a:effectLst/>
                <a:latin typeface="+mn-lt"/>
                <a:ea typeface="+mn-ea"/>
                <a:cs typeface="+mn-cs"/>
              </a:rPr>
              <a:t> who competed in the Olympic games as part of the refugee team</a:t>
            </a:r>
          </a:p>
        </p:txBody>
      </p:sp>
      <p:sp>
        <p:nvSpPr>
          <p:cNvPr id="4" name="Slide Number Placeholder 3"/>
          <p:cNvSpPr>
            <a:spLocks noGrp="1"/>
          </p:cNvSpPr>
          <p:nvPr>
            <p:ph type="sldNum" sz="quarter" idx="10"/>
          </p:nvPr>
        </p:nvSpPr>
        <p:spPr/>
        <p:txBody>
          <a:bodyPr/>
          <a:lstStyle/>
          <a:p>
            <a:fld id="{BB1CBAB1-A6B9-45AE-AD9B-97F7A687D265}" type="slidenum">
              <a:rPr lang="en-GB" smtClean="0"/>
              <a:t>9</a:t>
            </a:fld>
            <a:endParaRPr lang="en-GB"/>
          </a:p>
        </p:txBody>
      </p:sp>
    </p:spTree>
    <p:extLst>
      <p:ext uri="{BB962C8B-B14F-4D97-AF65-F5344CB8AC3E}">
        <p14:creationId xmlns:p14="http://schemas.microsoft.com/office/powerpoint/2010/main" val="3764030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0A44876-CC5E-4D79-8E98-82EC26DAF27A}" type="slidenum">
              <a:rPr lang="en-US" altLang="en-US" smtClean="0"/>
              <a:pPr>
                <a:spcBef>
                  <a:spcPct val="0"/>
                </a:spcBef>
              </a:pPr>
              <a:t>10</a:t>
            </a:fld>
            <a:endParaRPr lang="en-US" alt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200" kern="1200" dirty="0">
                <a:solidFill>
                  <a:schemeClr val="tx1"/>
                </a:solidFill>
                <a:effectLst/>
                <a:latin typeface="+mn-lt"/>
                <a:ea typeface="+mn-ea"/>
                <a:cs typeface="+mn-cs"/>
              </a:rPr>
              <a:t>Reflecting on the activities so far, we’re going to look further at the reasons people move. Show learners the first couple of branches on the slide. Then put learners in pairs or small groups to develop the ‘why, why, why’ chains further. Ask learners to pass around their chains, looking for similarities and differences.  </a:t>
            </a:r>
          </a:p>
        </p:txBody>
      </p:sp>
    </p:spTree>
    <p:extLst>
      <p:ext uri="{BB962C8B-B14F-4D97-AF65-F5344CB8AC3E}">
        <p14:creationId xmlns:p14="http://schemas.microsoft.com/office/powerpoint/2010/main" val="95725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2AD436A-77EF-4568-A891-B3B26785A1A7}" type="slidenum">
              <a:rPr lang="en-US" altLang="en-US" smtClean="0"/>
              <a:pPr>
                <a:spcBef>
                  <a:spcPct val="0"/>
                </a:spcBef>
              </a:pPr>
              <a:t>11</a:t>
            </a:fld>
            <a:endParaRPr lang="en-US" alt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200" b="1" kern="1200" dirty="0">
                <a:solidFill>
                  <a:schemeClr val="tx1"/>
                </a:solidFill>
                <a:effectLst/>
                <a:latin typeface="+mn-lt"/>
                <a:ea typeface="+mn-ea"/>
                <a:cs typeface="+mn-cs"/>
              </a:rPr>
              <a:t>Consequence wheel:</a:t>
            </a:r>
            <a:r>
              <a:rPr lang="en-GB" sz="1200" kern="1200" dirty="0">
                <a:solidFill>
                  <a:schemeClr val="tx1"/>
                </a:solidFill>
                <a:effectLst/>
                <a:latin typeface="+mn-lt"/>
                <a:ea typeface="+mn-ea"/>
                <a:cs typeface="+mn-cs"/>
              </a:rPr>
              <a:t> In groups, ask learners to put the problem statement in the centre of the circle. On the next ring of the circle they add the effects or impacts of that problem. In the next circle, they add the effects of those issues and so on. </a:t>
            </a:r>
          </a:p>
        </p:txBody>
      </p:sp>
    </p:spTree>
    <p:extLst>
      <p:ext uri="{BB962C8B-B14F-4D97-AF65-F5344CB8AC3E}">
        <p14:creationId xmlns:p14="http://schemas.microsoft.com/office/powerpoint/2010/main" val="3577649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2FC80AA-99F4-46D3-8BA3-A33F6EC414AA}" type="slidenum">
              <a:rPr lang="en-US" altLang="en-US" smtClean="0"/>
              <a:pPr>
                <a:spcBef>
                  <a:spcPct val="0"/>
                </a:spcBef>
              </a:pPr>
              <a:t>12</a:t>
            </a:fld>
            <a:endParaRPr lang="en-US" alt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200" b="1" kern="1200" dirty="0">
                <a:solidFill>
                  <a:schemeClr val="tx1"/>
                </a:solidFill>
                <a:effectLst/>
                <a:latin typeface="+mn-lt"/>
                <a:ea typeface="+mn-ea"/>
                <a:cs typeface="+mn-cs"/>
              </a:rPr>
              <a:t>Problem tree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Bring all learners together to create a ‘problem tree’.  Quickly watch the </a:t>
            </a:r>
            <a:r>
              <a:rPr lang="en-GB" sz="1200" u="sng" kern="1200" dirty="0">
                <a:solidFill>
                  <a:schemeClr val="tx1"/>
                </a:solidFill>
                <a:effectLst/>
                <a:latin typeface="+mn-lt"/>
                <a:ea typeface="+mn-ea"/>
                <a:cs typeface="+mn-cs"/>
                <a:hlinkClick r:id="rId3"/>
              </a:rPr>
              <a:t>demonstration video (30 seconds).</a:t>
            </a:r>
            <a:r>
              <a:rPr lang="en-GB" sz="1200" kern="1200" dirty="0">
                <a:solidFill>
                  <a:schemeClr val="tx1"/>
                </a:solidFill>
                <a:effectLst/>
                <a:latin typeface="+mn-lt"/>
                <a:ea typeface="+mn-ea"/>
                <a:cs typeface="+mn-cs"/>
              </a:rPr>
              <a:t> Put your ‘problem’ statement at the root of the tree (for example, ‘people forced to leave their homes’). Ask learners to use answers from ‘why, why, why’ to populate the roots of the tree (the root causes of the problem). Give an opportunity for learners to add additional root causes. </a:t>
            </a:r>
          </a:p>
          <a:p>
            <a:r>
              <a:rPr lang="en-GB" sz="1200" kern="1200" dirty="0">
                <a:solidFill>
                  <a:schemeClr val="tx1"/>
                </a:solidFill>
                <a:effectLst/>
                <a:latin typeface="+mn-lt"/>
                <a:ea typeface="+mn-ea"/>
                <a:cs typeface="+mn-cs"/>
              </a:rPr>
              <a:t>Ask learners to use the consequence wheel answers to start to populate the branches of the tree (the impacts). Give learners an opportunity to add more impacts. Learners can continue to add to the tree throughout</a:t>
            </a:r>
            <a:r>
              <a:rPr lang="en-GB" sz="1200" kern="1200" baseline="0" dirty="0">
                <a:solidFill>
                  <a:schemeClr val="tx1"/>
                </a:solidFill>
                <a:effectLst/>
                <a:latin typeface="+mn-lt"/>
                <a:ea typeface="+mn-ea"/>
                <a:cs typeface="+mn-cs"/>
              </a:rPr>
              <a:t> all the sessions. </a:t>
            </a:r>
            <a:endParaRPr lang="en-GB"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8718857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S:\All Staff\CEWC Activities\British Council Projects 2012-2016\ChangeMakers 2014\logos\ChangeMakers logo.png"/>
          <p:cNvPicPr/>
          <p:nvPr userDrawn="1"/>
        </p:nvPicPr>
        <p:blipFill>
          <a:blip r:embed="rId2" cstate="print"/>
          <a:srcRect/>
          <a:stretch>
            <a:fillRect/>
          </a:stretch>
        </p:blipFill>
        <p:spPr bwMode="auto">
          <a:xfrm>
            <a:off x="-274794" y="94130"/>
            <a:ext cx="3371459" cy="622987"/>
          </a:xfrm>
          <a:prstGeom prst="rect">
            <a:avLst/>
          </a:prstGeom>
          <a:noFill/>
          <a:ln w="9525">
            <a:noFill/>
            <a:miter lim="800000"/>
            <a:headEnd/>
            <a:tailEnd/>
          </a:ln>
        </p:spPr>
      </p:pic>
    </p:spTree>
    <p:extLst>
      <p:ext uri="{BB962C8B-B14F-4D97-AF65-F5344CB8AC3E}">
        <p14:creationId xmlns:p14="http://schemas.microsoft.com/office/powerpoint/2010/main" val="932724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88F2F42-A7FF-4E23-BDAB-BD9EA2BB2E9C}" type="datetimeFigureOut">
              <a:rPr lang="en-GB" smtClean="0"/>
              <a:t>19/06/2017</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FE605B7-FBDC-440B-B6BF-071AA83B7095}" type="slidenum">
              <a:rPr lang="en-GB" smtClean="0"/>
              <a:t>‹#›</a:t>
            </a:fld>
            <a:endParaRPr lang="en-GB"/>
          </a:p>
        </p:txBody>
      </p:sp>
    </p:spTree>
    <p:extLst>
      <p:ext uri="{BB962C8B-B14F-4D97-AF65-F5344CB8AC3E}">
        <p14:creationId xmlns:p14="http://schemas.microsoft.com/office/powerpoint/2010/main" val="2255644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88F2F42-A7FF-4E23-BDAB-BD9EA2BB2E9C}" type="datetimeFigureOut">
              <a:rPr lang="en-GB" smtClean="0"/>
              <a:t>19/06/2017</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FE605B7-FBDC-440B-B6BF-071AA83B7095}" type="slidenum">
              <a:rPr lang="en-GB" smtClean="0"/>
              <a:t>‹#›</a:t>
            </a:fld>
            <a:endParaRPr lang="en-GB"/>
          </a:p>
        </p:txBody>
      </p:sp>
    </p:spTree>
    <p:extLst>
      <p:ext uri="{BB962C8B-B14F-4D97-AF65-F5344CB8AC3E}">
        <p14:creationId xmlns:p14="http://schemas.microsoft.com/office/powerpoint/2010/main" val="1312386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88F2F42-A7FF-4E23-BDAB-BD9EA2BB2E9C}" type="datetimeFigureOut">
              <a:rPr lang="en-GB" smtClean="0"/>
              <a:t>19/06/2017</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FE605B7-FBDC-440B-B6BF-071AA83B7095}" type="slidenum">
              <a:rPr lang="en-GB" smtClean="0"/>
              <a:t>‹#›</a:t>
            </a:fld>
            <a:endParaRPr lang="en-GB"/>
          </a:p>
        </p:txBody>
      </p:sp>
      <p:pic>
        <p:nvPicPr>
          <p:cNvPr id="7" name="Picture 6" descr="S:\All Staff\CEWC Activities\British Council Projects 2012-2016\ChangeMakers 2014\logos\ChangeMakers logo.png"/>
          <p:cNvPicPr/>
          <p:nvPr userDrawn="1"/>
        </p:nvPicPr>
        <p:blipFill>
          <a:blip r:embed="rId2" cstate="print"/>
          <a:srcRect/>
          <a:stretch>
            <a:fillRect/>
          </a:stretch>
        </p:blipFill>
        <p:spPr bwMode="auto">
          <a:xfrm>
            <a:off x="-274794" y="94130"/>
            <a:ext cx="3371459" cy="622987"/>
          </a:xfrm>
          <a:prstGeom prst="rect">
            <a:avLst/>
          </a:prstGeom>
          <a:noFill/>
          <a:ln w="9525">
            <a:noFill/>
            <a:miter lim="800000"/>
            <a:headEnd/>
            <a:tailEnd/>
          </a:ln>
        </p:spPr>
      </p:pic>
    </p:spTree>
    <p:extLst>
      <p:ext uri="{BB962C8B-B14F-4D97-AF65-F5344CB8AC3E}">
        <p14:creationId xmlns:p14="http://schemas.microsoft.com/office/powerpoint/2010/main" val="3624465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88F2F42-A7FF-4E23-BDAB-BD9EA2BB2E9C}" type="datetimeFigureOut">
              <a:rPr lang="en-GB" smtClean="0"/>
              <a:t>19/06/2017</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FE605B7-FBDC-440B-B6BF-071AA83B7095}" type="slidenum">
              <a:rPr lang="en-GB" smtClean="0"/>
              <a:t>‹#›</a:t>
            </a:fld>
            <a:endParaRPr lang="en-GB"/>
          </a:p>
        </p:txBody>
      </p:sp>
    </p:spTree>
    <p:extLst>
      <p:ext uri="{BB962C8B-B14F-4D97-AF65-F5344CB8AC3E}">
        <p14:creationId xmlns:p14="http://schemas.microsoft.com/office/powerpoint/2010/main" val="3530648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88F2F42-A7FF-4E23-BDAB-BD9EA2BB2E9C}" type="datetimeFigureOut">
              <a:rPr lang="en-GB" smtClean="0"/>
              <a:t>19/06/2017</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FE605B7-FBDC-440B-B6BF-071AA83B7095}" type="slidenum">
              <a:rPr lang="en-GB" smtClean="0"/>
              <a:t>‹#›</a:t>
            </a:fld>
            <a:endParaRPr lang="en-GB"/>
          </a:p>
        </p:txBody>
      </p:sp>
    </p:spTree>
    <p:extLst>
      <p:ext uri="{BB962C8B-B14F-4D97-AF65-F5344CB8AC3E}">
        <p14:creationId xmlns:p14="http://schemas.microsoft.com/office/powerpoint/2010/main" val="81780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E88F2F42-A7FF-4E23-BDAB-BD9EA2BB2E9C}" type="datetimeFigureOut">
              <a:rPr lang="en-GB" smtClean="0"/>
              <a:t>19/06/2017</a:t>
            </a:fld>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FE605B7-FBDC-440B-B6BF-071AA83B7095}" type="slidenum">
              <a:rPr lang="en-GB" smtClean="0"/>
              <a:t>‹#›</a:t>
            </a:fld>
            <a:endParaRPr lang="en-GB"/>
          </a:p>
        </p:txBody>
      </p:sp>
    </p:spTree>
    <p:extLst>
      <p:ext uri="{BB962C8B-B14F-4D97-AF65-F5344CB8AC3E}">
        <p14:creationId xmlns:p14="http://schemas.microsoft.com/office/powerpoint/2010/main" val="1087562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88F2F42-A7FF-4E23-BDAB-BD9EA2BB2E9C}" type="datetimeFigureOut">
              <a:rPr lang="en-GB" smtClean="0"/>
              <a:t>19/06/2017</a:t>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DFE605B7-FBDC-440B-B6BF-071AA83B7095}" type="slidenum">
              <a:rPr lang="en-GB" smtClean="0"/>
              <a:t>‹#›</a:t>
            </a:fld>
            <a:endParaRPr lang="en-GB"/>
          </a:p>
        </p:txBody>
      </p:sp>
    </p:spTree>
    <p:extLst>
      <p:ext uri="{BB962C8B-B14F-4D97-AF65-F5344CB8AC3E}">
        <p14:creationId xmlns:p14="http://schemas.microsoft.com/office/powerpoint/2010/main" val="2082493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88F2F42-A7FF-4E23-BDAB-BD9EA2BB2E9C}" type="datetimeFigureOut">
              <a:rPr lang="en-GB" smtClean="0"/>
              <a:t>19/06/2017</a:t>
            </a:fld>
            <a:endParaRPr lang="en-GB"/>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FE605B7-FBDC-440B-B6BF-071AA83B7095}" type="slidenum">
              <a:rPr lang="en-GB" smtClean="0"/>
              <a:t>‹#›</a:t>
            </a:fld>
            <a:endParaRPr lang="en-GB"/>
          </a:p>
        </p:txBody>
      </p:sp>
    </p:spTree>
    <p:extLst>
      <p:ext uri="{BB962C8B-B14F-4D97-AF65-F5344CB8AC3E}">
        <p14:creationId xmlns:p14="http://schemas.microsoft.com/office/powerpoint/2010/main" val="442348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88F2F42-A7FF-4E23-BDAB-BD9EA2BB2E9C}" type="datetimeFigureOut">
              <a:rPr lang="en-GB" smtClean="0"/>
              <a:t>19/06/2017</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FE605B7-FBDC-440B-B6BF-071AA83B7095}" type="slidenum">
              <a:rPr lang="en-GB" smtClean="0"/>
              <a:t>‹#›</a:t>
            </a:fld>
            <a:endParaRPr lang="en-GB"/>
          </a:p>
        </p:txBody>
      </p:sp>
    </p:spTree>
    <p:extLst>
      <p:ext uri="{BB962C8B-B14F-4D97-AF65-F5344CB8AC3E}">
        <p14:creationId xmlns:p14="http://schemas.microsoft.com/office/powerpoint/2010/main" val="2431987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88F2F42-A7FF-4E23-BDAB-BD9EA2BB2E9C}" type="datetimeFigureOut">
              <a:rPr lang="en-GB" smtClean="0"/>
              <a:t>19/06/2017</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FE605B7-FBDC-440B-B6BF-071AA83B7095}" type="slidenum">
              <a:rPr lang="en-GB" smtClean="0"/>
              <a:t>‹#›</a:t>
            </a:fld>
            <a:endParaRPr lang="en-GB"/>
          </a:p>
        </p:txBody>
      </p:sp>
    </p:spTree>
    <p:extLst>
      <p:ext uri="{BB962C8B-B14F-4D97-AF65-F5344CB8AC3E}">
        <p14:creationId xmlns:p14="http://schemas.microsoft.com/office/powerpoint/2010/main" val="2824465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Oval 6"/>
          <p:cNvSpPr/>
          <p:nvPr userDrawn="1"/>
        </p:nvSpPr>
        <p:spPr>
          <a:xfrm>
            <a:off x="7053943" y="-209006"/>
            <a:ext cx="7419703" cy="7589520"/>
          </a:xfrm>
          <a:prstGeom prst="ellipse">
            <a:avLst/>
          </a:prstGeom>
          <a:solidFill>
            <a:srgbClr val="D5E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userDrawn="1"/>
        </p:nvSpPr>
        <p:spPr>
          <a:xfrm>
            <a:off x="-309489" y="5430129"/>
            <a:ext cx="1655633" cy="1693526"/>
          </a:xfrm>
          <a:prstGeom prst="ellipse">
            <a:avLst/>
          </a:prstGeom>
          <a:solidFill>
            <a:srgbClr val="D5E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77291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n.wikipedia.org/wiki/Zaatari_refugee_camp"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s://www.flickr.com/photos/iliasbartolini/21179660740"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hyperlink" Target="http://www.fao.org/docrep/008/y5793e/y5793e04.ht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hyperlink" Target="https://commons.wikimedia.org/wiki/File:2013-02-16_-_Wien_-_Demo_Gleiche_Rechte_f%C3%BCr_alle_(Refugee-Solidarit%C3%A4tsdemo)_-_Refugees_are_human_beings.jp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European_migrant_crisis#/media/File:Top_countries_of_origin_and_asylum_of_refugees.sv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5389" y="980902"/>
            <a:ext cx="6217920" cy="830997"/>
          </a:xfrm>
          <a:prstGeom prst="rect">
            <a:avLst/>
          </a:prstGeom>
          <a:noFill/>
        </p:spPr>
        <p:txBody>
          <a:bodyPr wrap="square" rtlCol="0">
            <a:spAutoFit/>
          </a:bodyPr>
          <a:lstStyle/>
          <a:p>
            <a:r>
              <a:rPr lang="en-GB" sz="4800" b="1" dirty="0"/>
              <a:t>The Refugee Crisis</a:t>
            </a:r>
          </a:p>
        </p:txBody>
      </p:sp>
      <p:sp>
        <p:nvSpPr>
          <p:cNvPr id="3" name="TextBox 2"/>
          <p:cNvSpPr txBox="1"/>
          <p:nvPr/>
        </p:nvSpPr>
        <p:spPr>
          <a:xfrm>
            <a:off x="498764" y="1895302"/>
            <a:ext cx="6367549" cy="4093428"/>
          </a:xfrm>
          <a:prstGeom prst="rect">
            <a:avLst/>
          </a:prstGeom>
          <a:noFill/>
        </p:spPr>
        <p:txBody>
          <a:bodyPr wrap="square" rtlCol="0">
            <a:spAutoFit/>
          </a:bodyPr>
          <a:lstStyle/>
          <a:p>
            <a:r>
              <a:rPr lang="en-GB" sz="2000" dirty="0"/>
              <a:t>In this session, we will:</a:t>
            </a:r>
          </a:p>
          <a:p>
            <a:pPr marL="285750" indent="-285750">
              <a:buFont typeface="Arial" panose="020B0604020202020204" pitchFamily="34" charset="0"/>
              <a:buChar char="•"/>
            </a:pPr>
            <a:r>
              <a:rPr lang="en-GB" sz="2000" dirty="0"/>
              <a:t>Define refugees and their legal right to be protected</a:t>
            </a:r>
          </a:p>
          <a:p>
            <a:pPr marL="285750" indent="-285750">
              <a:buFont typeface="Arial" panose="020B0604020202020204" pitchFamily="34" charset="0"/>
              <a:buChar char="•"/>
            </a:pPr>
            <a:r>
              <a:rPr lang="en-GB" sz="2000" dirty="0"/>
              <a:t>Understand the scale and scope of the refugee crisis</a:t>
            </a:r>
          </a:p>
          <a:p>
            <a:pPr marL="285750" indent="-285750">
              <a:buFont typeface="Arial" panose="020B0604020202020204" pitchFamily="34" charset="0"/>
              <a:buChar char="•"/>
            </a:pPr>
            <a:r>
              <a:rPr lang="en-GB" sz="2000" dirty="0"/>
              <a:t>Understand the reasons people become refugees and the impact on their lives</a:t>
            </a:r>
          </a:p>
          <a:p>
            <a:pPr marL="285750" indent="-285750">
              <a:buFont typeface="Arial" panose="020B0604020202020204" pitchFamily="34" charset="0"/>
              <a:buChar char="•"/>
            </a:pPr>
            <a:r>
              <a:rPr lang="en-GB" sz="2000" dirty="0"/>
              <a:t>Identify some positive contributions made by refugees in the UK</a:t>
            </a:r>
          </a:p>
          <a:p>
            <a:pPr marL="285750" indent="-285750">
              <a:buFont typeface="Arial" panose="020B0604020202020204" pitchFamily="34" charset="0"/>
              <a:buChar char="•"/>
            </a:pPr>
            <a:r>
              <a:rPr lang="en-GB" sz="2000" dirty="0"/>
              <a:t>Critically think about and discuss issues relating to asylum and refuge in the UK</a:t>
            </a:r>
          </a:p>
          <a:p>
            <a:pPr marL="285750" indent="-285750">
              <a:buFont typeface="Arial" panose="020B0604020202020204" pitchFamily="34" charset="0"/>
              <a:buChar char="•"/>
            </a:pPr>
            <a:r>
              <a:rPr lang="en-GB" sz="2000" dirty="0"/>
              <a:t>Analyse UK media coverage of the refugee crisis in Europe</a:t>
            </a:r>
          </a:p>
          <a:p>
            <a:pPr marL="285750" indent="-285750">
              <a:buFont typeface="Arial" panose="020B0604020202020204" pitchFamily="34" charset="0"/>
              <a:buChar char="•"/>
            </a:pPr>
            <a:r>
              <a:rPr lang="en-GB" sz="2000" dirty="0"/>
              <a:t>Critically analyse the effectiveness of action to support refugees</a:t>
            </a:r>
          </a:p>
        </p:txBody>
      </p:sp>
      <p:pic>
        <p:nvPicPr>
          <p:cNvPr id="1026" name="Picture 2" descr="https://upload.wikimedia.org/wikipedia/commons/thumb/6/6f/An_Aerial_View_of_the_Za%27atri_Refugee_Camp.jpg/1024px-An_Aerial_View_of_the_Za%27atri_Refugee_Camp.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88986" y="606577"/>
            <a:ext cx="3930729" cy="241064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65519" y="3233523"/>
            <a:ext cx="4119936" cy="2755207"/>
          </a:xfrm>
          <a:prstGeom prst="rect">
            <a:avLst/>
          </a:prstGeom>
        </p:spPr>
      </p:pic>
    </p:spTree>
    <p:extLst>
      <p:ext uri="{BB962C8B-B14F-4D97-AF65-F5344CB8AC3E}">
        <p14:creationId xmlns:p14="http://schemas.microsoft.com/office/powerpoint/2010/main" val="4115254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bwMode="auto">
          <a:xfrm>
            <a:off x="3220203" y="108702"/>
            <a:ext cx="8229601"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3600" b="1">
                <a:solidFill>
                  <a:srgbClr val="AAD03D"/>
                </a:solidFill>
                <a:latin typeface="Georgia" panose="02040502050405020303" pitchFamily="18" charset="0"/>
                <a:ea typeface="Times New Roman" panose="02020603050405020304" pitchFamily="18" charset="0"/>
                <a:cs typeface="Arial" panose="020B0604020202020204" pitchFamily="34" charset="0"/>
              </a:rPr>
              <a:t>Why, why, why chain</a:t>
            </a:r>
            <a:endParaRPr lang="en-US" altLang="en-US" sz="3600" dirty="0">
              <a:ea typeface="Times New Roman" panose="02020603050405020304" pitchFamily="18" charset="0"/>
              <a:cs typeface="Arial" panose="020B0604020202020204" pitchFamily="34" charset="0"/>
            </a:endParaRPr>
          </a:p>
        </p:txBody>
      </p:sp>
      <p:sp>
        <p:nvSpPr>
          <p:cNvPr id="3" name="Rectangle 2"/>
          <p:cNvSpPr/>
          <p:nvPr/>
        </p:nvSpPr>
        <p:spPr>
          <a:xfrm>
            <a:off x="1774825" y="2497139"/>
            <a:ext cx="2160588" cy="268763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p>
        </p:txBody>
      </p:sp>
      <p:sp>
        <p:nvSpPr>
          <p:cNvPr id="55300" name="TextBox 3"/>
          <p:cNvSpPr txBox="1">
            <a:spLocks noChangeArrowheads="1"/>
          </p:cNvSpPr>
          <p:nvPr/>
        </p:nvSpPr>
        <p:spPr bwMode="auto">
          <a:xfrm>
            <a:off x="2063750" y="2703513"/>
            <a:ext cx="1511300"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400" dirty="0">
                <a:solidFill>
                  <a:schemeClr val="bg1"/>
                </a:solidFill>
              </a:rPr>
              <a:t>Issue</a:t>
            </a:r>
          </a:p>
          <a:p>
            <a:r>
              <a:rPr lang="en-GB" altLang="en-US" sz="2000" i="1" dirty="0">
                <a:solidFill>
                  <a:schemeClr val="bg1"/>
                </a:solidFill>
              </a:rPr>
              <a:t>Why do people leave their countries?</a:t>
            </a:r>
          </a:p>
        </p:txBody>
      </p:sp>
      <p:grpSp>
        <p:nvGrpSpPr>
          <p:cNvPr id="55301" name="Group 4"/>
          <p:cNvGrpSpPr>
            <a:grpSpLocks/>
          </p:cNvGrpSpPr>
          <p:nvPr/>
        </p:nvGrpSpPr>
        <p:grpSpPr bwMode="auto">
          <a:xfrm>
            <a:off x="4849814" y="1684338"/>
            <a:ext cx="2160587" cy="1630362"/>
            <a:chOff x="3214576" y="1871113"/>
            <a:chExt cx="2160240" cy="1629896"/>
          </a:xfrm>
        </p:grpSpPr>
        <p:sp>
          <p:nvSpPr>
            <p:cNvPr id="8" name="Rectangle 7"/>
            <p:cNvSpPr/>
            <p:nvPr/>
          </p:nvSpPr>
          <p:spPr>
            <a:xfrm>
              <a:off x="3214576" y="1871113"/>
              <a:ext cx="2160240" cy="162989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p>
          </p:txBody>
        </p:sp>
        <p:sp>
          <p:nvSpPr>
            <p:cNvPr id="55319" name="TextBox 8"/>
            <p:cNvSpPr txBox="1">
              <a:spLocks noChangeArrowheads="1"/>
            </p:cNvSpPr>
            <p:nvPr/>
          </p:nvSpPr>
          <p:spPr bwMode="auto">
            <a:xfrm>
              <a:off x="3358592" y="2035556"/>
              <a:ext cx="2015455" cy="738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400" dirty="0">
                  <a:solidFill>
                    <a:schemeClr val="bg1"/>
                  </a:solidFill>
                </a:rPr>
                <a:t>Why?</a:t>
              </a:r>
            </a:p>
            <a:p>
              <a:r>
                <a:rPr lang="en-GB" altLang="en-US" i="1" dirty="0">
                  <a:solidFill>
                    <a:schemeClr val="bg1"/>
                  </a:solidFill>
                </a:rPr>
                <a:t>War</a:t>
              </a:r>
              <a:endParaRPr lang="en-GB" altLang="en-US" sz="2400" i="1" dirty="0">
                <a:solidFill>
                  <a:schemeClr val="bg1"/>
                </a:solidFill>
              </a:endParaRPr>
            </a:p>
          </p:txBody>
        </p:sp>
      </p:grpSp>
      <p:sp>
        <p:nvSpPr>
          <p:cNvPr id="10" name="Rectangle 9"/>
          <p:cNvSpPr/>
          <p:nvPr/>
        </p:nvSpPr>
        <p:spPr>
          <a:xfrm>
            <a:off x="4803775" y="4370388"/>
            <a:ext cx="2160588" cy="163036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p>
        </p:txBody>
      </p:sp>
      <p:sp>
        <p:nvSpPr>
          <p:cNvPr id="55303" name="TextBox 10"/>
          <p:cNvSpPr txBox="1">
            <a:spLocks noChangeArrowheads="1"/>
          </p:cNvSpPr>
          <p:nvPr/>
        </p:nvSpPr>
        <p:spPr bwMode="auto">
          <a:xfrm>
            <a:off x="4953000" y="4597400"/>
            <a:ext cx="201453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400" dirty="0">
                <a:solidFill>
                  <a:schemeClr val="bg1"/>
                </a:solidFill>
              </a:rPr>
              <a:t>Why?</a:t>
            </a:r>
          </a:p>
          <a:p>
            <a:r>
              <a:rPr lang="en-GB" altLang="en-US" sz="2000" i="1" dirty="0">
                <a:solidFill>
                  <a:schemeClr val="bg1"/>
                </a:solidFill>
              </a:rPr>
              <a:t>Drought</a:t>
            </a:r>
          </a:p>
        </p:txBody>
      </p:sp>
      <p:grpSp>
        <p:nvGrpSpPr>
          <p:cNvPr id="55304" name="Group 12"/>
          <p:cNvGrpSpPr>
            <a:grpSpLocks/>
          </p:cNvGrpSpPr>
          <p:nvPr/>
        </p:nvGrpSpPr>
        <p:grpSpPr bwMode="auto">
          <a:xfrm>
            <a:off x="7994650" y="885826"/>
            <a:ext cx="2160588" cy="1628775"/>
            <a:chOff x="3214576" y="1871113"/>
            <a:chExt cx="2160240" cy="1629896"/>
          </a:xfrm>
        </p:grpSpPr>
        <p:sp>
          <p:nvSpPr>
            <p:cNvPr id="14" name="Rectangle 13"/>
            <p:cNvSpPr/>
            <p:nvPr/>
          </p:nvSpPr>
          <p:spPr>
            <a:xfrm>
              <a:off x="3214576" y="1871113"/>
              <a:ext cx="2160240" cy="162989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p>
          </p:txBody>
        </p:sp>
        <p:sp>
          <p:nvSpPr>
            <p:cNvPr id="55317" name="TextBox 14"/>
            <p:cNvSpPr txBox="1">
              <a:spLocks noChangeArrowheads="1"/>
            </p:cNvSpPr>
            <p:nvPr/>
          </p:nvSpPr>
          <p:spPr bwMode="auto">
            <a:xfrm>
              <a:off x="3358592" y="2035556"/>
              <a:ext cx="2015455" cy="101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400" dirty="0">
                  <a:solidFill>
                    <a:schemeClr val="bg1"/>
                  </a:solidFill>
                </a:rPr>
                <a:t>Why?</a:t>
              </a:r>
            </a:p>
            <a:p>
              <a:r>
                <a:rPr lang="en-GB" altLang="en-US" i="1" dirty="0">
                  <a:solidFill>
                    <a:schemeClr val="bg1"/>
                  </a:solidFill>
                </a:rPr>
                <a:t>Availability of weapons</a:t>
              </a:r>
              <a:endParaRPr lang="en-GB" altLang="en-US" sz="2400" i="1" dirty="0">
                <a:solidFill>
                  <a:schemeClr val="bg1"/>
                </a:solidFill>
              </a:endParaRPr>
            </a:p>
          </p:txBody>
        </p:sp>
      </p:grpSp>
      <p:grpSp>
        <p:nvGrpSpPr>
          <p:cNvPr id="55305" name="Group 15"/>
          <p:cNvGrpSpPr>
            <a:grpSpLocks/>
          </p:cNvGrpSpPr>
          <p:nvPr/>
        </p:nvGrpSpPr>
        <p:grpSpPr bwMode="auto">
          <a:xfrm>
            <a:off x="7974014" y="2674938"/>
            <a:ext cx="2160587" cy="1630362"/>
            <a:chOff x="3214576" y="1871113"/>
            <a:chExt cx="2160240" cy="1629896"/>
          </a:xfrm>
        </p:grpSpPr>
        <p:sp>
          <p:nvSpPr>
            <p:cNvPr id="17" name="Rectangle 16"/>
            <p:cNvSpPr/>
            <p:nvPr/>
          </p:nvSpPr>
          <p:spPr>
            <a:xfrm>
              <a:off x="3214576" y="1871113"/>
              <a:ext cx="2160240" cy="162989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p>
          </p:txBody>
        </p:sp>
        <p:sp>
          <p:nvSpPr>
            <p:cNvPr id="55315" name="TextBox 17"/>
            <p:cNvSpPr txBox="1">
              <a:spLocks noChangeArrowheads="1"/>
            </p:cNvSpPr>
            <p:nvPr/>
          </p:nvSpPr>
          <p:spPr bwMode="auto">
            <a:xfrm>
              <a:off x="3358592" y="2035557"/>
              <a:ext cx="2015455" cy="738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400" dirty="0">
                  <a:solidFill>
                    <a:schemeClr val="bg1"/>
                  </a:solidFill>
                </a:rPr>
                <a:t>Why?</a:t>
              </a:r>
            </a:p>
            <a:p>
              <a:r>
                <a:rPr lang="en-GB" altLang="en-US" i="1" dirty="0">
                  <a:solidFill>
                    <a:schemeClr val="bg1"/>
                  </a:solidFill>
                </a:rPr>
                <a:t>Retain power </a:t>
              </a:r>
              <a:endParaRPr lang="en-GB" altLang="en-US" dirty="0">
                <a:solidFill>
                  <a:schemeClr val="bg1"/>
                </a:solidFill>
              </a:endParaRPr>
            </a:p>
          </p:txBody>
        </p:sp>
      </p:grpSp>
      <p:grpSp>
        <p:nvGrpSpPr>
          <p:cNvPr id="55306" name="Group 18"/>
          <p:cNvGrpSpPr>
            <a:grpSpLocks/>
          </p:cNvGrpSpPr>
          <p:nvPr/>
        </p:nvGrpSpPr>
        <p:grpSpPr bwMode="auto">
          <a:xfrm>
            <a:off x="7974014" y="4856163"/>
            <a:ext cx="2160587" cy="1630362"/>
            <a:chOff x="3214576" y="1871113"/>
            <a:chExt cx="2160240" cy="1629896"/>
          </a:xfrm>
        </p:grpSpPr>
        <p:sp>
          <p:nvSpPr>
            <p:cNvPr id="20" name="Rectangle 19"/>
            <p:cNvSpPr/>
            <p:nvPr/>
          </p:nvSpPr>
          <p:spPr>
            <a:xfrm>
              <a:off x="3214576" y="1871113"/>
              <a:ext cx="2160240" cy="162989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p>
          </p:txBody>
        </p:sp>
        <p:sp>
          <p:nvSpPr>
            <p:cNvPr id="55313" name="TextBox 20"/>
            <p:cNvSpPr txBox="1">
              <a:spLocks noChangeArrowheads="1"/>
            </p:cNvSpPr>
            <p:nvPr/>
          </p:nvSpPr>
          <p:spPr bwMode="auto">
            <a:xfrm>
              <a:off x="3358592" y="2035556"/>
              <a:ext cx="2015455" cy="738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400" dirty="0">
                  <a:solidFill>
                    <a:schemeClr val="bg1"/>
                  </a:solidFill>
                </a:rPr>
                <a:t>Why?</a:t>
              </a:r>
            </a:p>
            <a:p>
              <a:r>
                <a:rPr lang="en-GB" altLang="en-US" i="1" dirty="0">
                  <a:solidFill>
                    <a:schemeClr val="bg1"/>
                  </a:solidFill>
                </a:rPr>
                <a:t>Reduced rainfall</a:t>
              </a:r>
              <a:endParaRPr lang="en-GB" altLang="en-US" sz="2000" i="1" dirty="0">
                <a:solidFill>
                  <a:schemeClr val="bg1"/>
                </a:solidFill>
              </a:endParaRPr>
            </a:p>
          </p:txBody>
        </p:sp>
      </p:grpSp>
      <p:cxnSp>
        <p:nvCxnSpPr>
          <p:cNvPr id="7" name="Straight Arrow Connector 6"/>
          <p:cNvCxnSpPr/>
          <p:nvPr/>
        </p:nvCxnSpPr>
        <p:spPr>
          <a:xfrm flipH="1">
            <a:off x="3935413" y="2514600"/>
            <a:ext cx="868362" cy="482600"/>
          </a:xfrm>
          <a:prstGeom prst="straightConnector1">
            <a:avLst/>
          </a:prstGeom>
          <a:ln>
            <a:solidFill>
              <a:srgbClr val="00B050"/>
            </a:solidFill>
            <a:tailEnd type="triangle"/>
          </a:ln>
        </p:spPr>
        <p:style>
          <a:lnRef idx="2">
            <a:schemeClr val="dk1"/>
          </a:lnRef>
          <a:fillRef idx="0">
            <a:schemeClr val="dk1"/>
          </a:fillRef>
          <a:effectRef idx="1">
            <a:schemeClr val="dk1"/>
          </a:effectRef>
          <a:fontRef idx="minor">
            <a:schemeClr val="tx1"/>
          </a:fontRef>
        </p:style>
      </p:cxnSp>
      <p:cxnSp>
        <p:nvCxnSpPr>
          <p:cNvPr id="24" name="Straight Arrow Connector 23"/>
          <p:cNvCxnSpPr/>
          <p:nvPr/>
        </p:nvCxnSpPr>
        <p:spPr>
          <a:xfrm flipH="1" flipV="1">
            <a:off x="4010025" y="4597401"/>
            <a:ext cx="793750" cy="461963"/>
          </a:xfrm>
          <a:prstGeom prst="straightConnector1">
            <a:avLst/>
          </a:prstGeom>
          <a:ln>
            <a:solidFill>
              <a:srgbClr val="00B050"/>
            </a:solidFill>
            <a:tailEnd type="triangle"/>
          </a:ln>
        </p:spPr>
        <p:style>
          <a:lnRef idx="2">
            <a:schemeClr val="dk1"/>
          </a:lnRef>
          <a:fillRef idx="0">
            <a:schemeClr val="dk1"/>
          </a:fillRef>
          <a:effectRef idx="1">
            <a:schemeClr val="dk1"/>
          </a:effectRef>
          <a:fontRef idx="minor">
            <a:schemeClr val="tx1"/>
          </a:fontRef>
        </p:style>
      </p:cxnSp>
      <p:cxnSp>
        <p:nvCxnSpPr>
          <p:cNvPr id="27" name="Straight Arrow Connector 26"/>
          <p:cNvCxnSpPr>
            <a:stCxn id="14" idx="1"/>
            <a:endCxn id="8" idx="3"/>
          </p:cNvCxnSpPr>
          <p:nvPr/>
        </p:nvCxnSpPr>
        <p:spPr>
          <a:xfrm flipH="1">
            <a:off x="7010400" y="1700213"/>
            <a:ext cx="984250" cy="798512"/>
          </a:xfrm>
          <a:prstGeom prst="straightConnector1">
            <a:avLst/>
          </a:prstGeom>
          <a:ln>
            <a:solidFill>
              <a:srgbClr val="00B050"/>
            </a:solidFill>
            <a:tailEnd type="triangle"/>
          </a:ln>
        </p:spPr>
        <p:style>
          <a:lnRef idx="2">
            <a:schemeClr val="dk1"/>
          </a:lnRef>
          <a:fillRef idx="0">
            <a:schemeClr val="dk1"/>
          </a:fillRef>
          <a:effectRef idx="1">
            <a:schemeClr val="dk1"/>
          </a:effectRef>
          <a:fontRef idx="minor">
            <a:schemeClr val="tx1"/>
          </a:fontRef>
        </p:style>
      </p:cxnSp>
      <p:cxnSp>
        <p:nvCxnSpPr>
          <p:cNvPr id="30" name="Straight Arrow Connector 29"/>
          <p:cNvCxnSpPr>
            <a:stCxn id="17" idx="1"/>
          </p:cNvCxnSpPr>
          <p:nvPr/>
        </p:nvCxnSpPr>
        <p:spPr>
          <a:xfrm flipH="1" flipV="1">
            <a:off x="7008813" y="2860675"/>
            <a:ext cx="965200" cy="630238"/>
          </a:xfrm>
          <a:prstGeom prst="straightConnector1">
            <a:avLst/>
          </a:prstGeom>
          <a:ln>
            <a:solidFill>
              <a:srgbClr val="00B050"/>
            </a:solidFill>
            <a:tailEnd type="triangle"/>
          </a:ln>
        </p:spPr>
        <p:style>
          <a:lnRef idx="2">
            <a:schemeClr val="dk1"/>
          </a:lnRef>
          <a:fillRef idx="0">
            <a:schemeClr val="dk1"/>
          </a:fillRef>
          <a:effectRef idx="1">
            <a:schemeClr val="dk1"/>
          </a:effectRef>
          <a:fontRef idx="minor">
            <a:schemeClr val="tx1"/>
          </a:fontRef>
        </p:style>
      </p:cxnSp>
      <p:cxnSp>
        <p:nvCxnSpPr>
          <p:cNvPr id="33" name="Straight Arrow Connector 32"/>
          <p:cNvCxnSpPr>
            <a:stCxn id="20" idx="1"/>
            <a:endCxn id="10" idx="3"/>
          </p:cNvCxnSpPr>
          <p:nvPr/>
        </p:nvCxnSpPr>
        <p:spPr>
          <a:xfrm flipH="1" flipV="1">
            <a:off x="6964363" y="5184776"/>
            <a:ext cx="1009650" cy="485775"/>
          </a:xfrm>
          <a:prstGeom prst="straightConnector1">
            <a:avLst/>
          </a:prstGeom>
          <a:ln>
            <a:solidFill>
              <a:srgbClr val="00B050"/>
            </a:solidFill>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60051301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bwMode="auto">
          <a:xfrm>
            <a:off x="495299" y="958850"/>
            <a:ext cx="8229601"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3600" b="1" dirty="0">
                <a:solidFill>
                  <a:srgbClr val="AAD03D"/>
                </a:solidFill>
                <a:latin typeface="Georgia" panose="02040502050405020303" pitchFamily="18" charset="0"/>
                <a:ea typeface="Times New Roman" panose="02020603050405020304" pitchFamily="18" charset="0"/>
                <a:cs typeface="Arial" panose="020B0604020202020204" pitchFamily="34" charset="0"/>
              </a:rPr>
              <a:t>Consequence wheel</a:t>
            </a:r>
            <a:endParaRPr lang="en-US" altLang="en-US" sz="3600" dirty="0">
              <a:ea typeface="Times New Roman" panose="02020603050405020304" pitchFamily="18" charset="0"/>
              <a:cs typeface="Arial" panose="020B0604020202020204" pitchFamily="34" charset="0"/>
            </a:endParaRPr>
          </a:p>
        </p:txBody>
      </p:sp>
      <p:pic>
        <p:nvPicPr>
          <p:cNvPr id="57347" name="Picture 1"/>
          <p:cNvPicPr>
            <a:picLocks noChangeAspect="1"/>
          </p:cNvPicPr>
          <p:nvPr/>
        </p:nvPicPr>
        <p:blipFill>
          <a:blip r:embed="rId3">
            <a:extLst>
              <a:ext uri="{28A0092B-C50C-407E-A947-70E740481C1C}">
                <a14:useLocalDpi xmlns:a14="http://schemas.microsoft.com/office/drawing/2010/main" val="0"/>
              </a:ext>
            </a:extLst>
          </a:blip>
          <a:srcRect l="25648" t="10625" r="26202" b="6688"/>
          <a:stretch>
            <a:fillRect/>
          </a:stretch>
        </p:blipFill>
        <p:spPr bwMode="auto">
          <a:xfrm>
            <a:off x="6600826" y="908050"/>
            <a:ext cx="3622675" cy="349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TextBox 5"/>
          <p:cNvSpPr txBox="1">
            <a:spLocks noChangeArrowheads="1"/>
          </p:cNvSpPr>
          <p:nvPr/>
        </p:nvSpPr>
        <p:spPr bwMode="auto">
          <a:xfrm>
            <a:off x="6816725" y="4581525"/>
            <a:ext cx="38163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i="1"/>
              <a:t>From Get Global Education Pack</a:t>
            </a:r>
          </a:p>
        </p:txBody>
      </p:sp>
      <p:pic>
        <p:nvPicPr>
          <p:cNvPr id="57349" name="Picture 2" descr="Image result for consequence whe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1" y="2276475"/>
            <a:ext cx="4689475" cy="379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932907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bwMode="auto">
          <a:xfrm>
            <a:off x="766763" y="735013"/>
            <a:ext cx="8229601"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3600" b="1">
                <a:solidFill>
                  <a:srgbClr val="AAD03D"/>
                </a:solidFill>
                <a:latin typeface="Georgia" panose="02040502050405020303" pitchFamily="18" charset="0"/>
                <a:ea typeface="Times New Roman" panose="02020603050405020304" pitchFamily="18" charset="0"/>
                <a:cs typeface="Arial" panose="020B0604020202020204" pitchFamily="34" charset="0"/>
              </a:rPr>
              <a:t>Problem tree / opportunity tree</a:t>
            </a:r>
            <a:endParaRPr lang="en-US" altLang="en-US" sz="3600">
              <a:ea typeface="Times New Roman" panose="02020603050405020304" pitchFamily="18" charset="0"/>
              <a:cs typeface="Arial" panose="020B0604020202020204" pitchFamily="34" charset="0"/>
            </a:endParaRPr>
          </a:p>
        </p:txBody>
      </p:sp>
      <p:pic>
        <p:nvPicPr>
          <p:cNvPr id="59395" name="Picture 2" descr="a visual representation of the effects of the main problem">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1814" y="1557339"/>
            <a:ext cx="3354387" cy="484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718877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899414" y="813140"/>
            <a:ext cx="10779618" cy="217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209925" algn="l"/>
              </a:tabLst>
              <a:defRPr>
                <a:solidFill>
                  <a:schemeClr val="tx1"/>
                </a:solidFill>
                <a:latin typeface="Arial" panose="020B0604020202020204" pitchFamily="34" charset="0"/>
              </a:defRPr>
            </a:lvl1pPr>
            <a:lvl2pPr eaLnBrk="0" fontAlgn="base" hangingPunct="0">
              <a:spcBef>
                <a:spcPct val="0"/>
              </a:spcBef>
              <a:spcAft>
                <a:spcPct val="0"/>
              </a:spcAft>
              <a:tabLst>
                <a:tab pos="3209925" algn="l"/>
              </a:tabLst>
              <a:defRPr>
                <a:solidFill>
                  <a:schemeClr val="tx1"/>
                </a:solidFill>
                <a:latin typeface="Arial" panose="020B0604020202020204" pitchFamily="34" charset="0"/>
              </a:defRPr>
            </a:lvl2pPr>
            <a:lvl3pPr eaLnBrk="0" fontAlgn="base" hangingPunct="0">
              <a:spcBef>
                <a:spcPct val="0"/>
              </a:spcBef>
              <a:spcAft>
                <a:spcPct val="0"/>
              </a:spcAft>
              <a:tabLst>
                <a:tab pos="3209925" algn="l"/>
              </a:tabLst>
              <a:defRPr>
                <a:solidFill>
                  <a:schemeClr val="tx1"/>
                </a:solidFill>
                <a:latin typeface="Arial" panose="020B0604020202020204" pitchFamily="34" charset="0"/>
              </a:defRPr>
            </a:lvl3pPr>
            <a:lvl4pPr eaLnBrk="0" fontAlgn="base" hangingPunct="0">
              <a:spcBef>
                <a:spcPct val="0"/>
              </a:spcBef>
              <a:spcAft>
                <a:spcPct val="0"/>
              </a:spcAft>
              <a:tabLst>
                <a:tab pos="3209925" algn="l"/>
              </a:tabLst>
              <a:defRPr>
                <a:solidFill>
                  <a:schemeClr val="tx1"/>
                </a:solidFill>
                <a:latin typeface="Arial" panose="020B0604020202020204" pitchFamily="34" charset="0"/>
              </a:defRPr>
            </a:lvl4pPr>
            <a:lvl5pPr eaLnBrk="0" fontAlgn="base" hangingPunct="0">
              <a:spcBef>
                <a:spcPct val="0"/>
              </a:spcBef>
              <a:spcAft>
                <a:spcPct val="0"/>
              </a:spcAft>
              <a:tabLst>
                <a:tab pos="3209925" algn="l"/>
              </a:tabLst>
              <a:defRPr>
                <a:solidFill>
                  <a:schemeClr val="tx1"/>
                </a:solidFill>
                <a:latin typeface="Arial" panose="020B0604020202020204" pitchFamily="34" charset="0"/>
              </a:defRPr>
            </a:lvl5pPr>
            <a:lvl6pPr eaLnBrk="0" fontAlgn="base" hangingPunct="0">
              <a:spcBef>
                <a:spcPct val="0"/>
              </a:spcBef>
              <a:spcAft>
                <a:spcPct val="0"/>
              </a:spcAft>
              <a:tabLst>
                <a:tab pos="3209925" algn="l"/>
              </a:tabLst>
              <a:defRPr>
                <a:solidFill>
                  <a:schemeClr val="tx1"/>
                </a:solidFill>
                <a:latin typeface="Arial" panose="020B0604020202020204" pitchFamily="34" charset="0"/>
              </a:defRPr>
            </a:lvl6pPr>
            <a:lvl7pPr eaLnBrk="0" fontAlgn="base" hangingPunct="0">
              <a:spcBef>
                <a:spcPct val="0"/>
              </a:spcBef>
              <a:spcAft>
                <a:spcPct val="0"/>
              </a:spcAft>
              <a:tabLst>
                <a:tab pos="3209925" algn="l"/>
              </a:tabLst>
              <a:defRPr>
                <a:solidFill>
                  <a:schemeClr val="tx1"/>
                </a:solidFill>
                <a:latin typeface="Arial" panose="020B0604020202020204" pitchFamily="34" charset="0"/>
              </a:defRPr>
            </a:lvl7pPr>
            <a:lvl8pPr eaLnBrk="0" fontAlgn="base" hangingPunct="0">
              <a:spcBef>
                <a:spcPct val="0"/>
              </a:spcBef>
              <a:spcAft>
                <a:spcPct val="0"/>
              </a:spcAft>
              <a:tabLst>
                <a:tab pos="3209925" algn="l"/>
              </a:tabLst>
              <a:defRPr>
                <a:solidFill>
                  <a:schemeClr val="tx1"/>
                </a:solidFill>
                <a:latin typeface="Arial" panose="020B0604020202020204" pitchFamily="34" charset="0"/>
              </a:defRPr>
            </a:lvl8pPr>
            <a:lvl9pPr eaLnBrk="0" fontAlgn="base" hangingPunct="0">
              <a:spcBef>
                <a:spcPct val="0"/>
              </a:spcBef>
              <a:spcAft>
                <a:spcPct val="0"/>
              </a:spcAft>
              <a:tabLst>
                <a:tab pos="3209925"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3209925" algn="l"/>
              </a:tabLst>
            </a:pPr>
            <a:r>
              <a:rPr kumimoji="0" lang="en-GB" altLang="en-US" sz="3000" b="1" i="0" strike="noStrike" cap="none" normalizeH="0" baseline="0" dirty="0">
                <a:ln>
                  <a:noFill/>
                </a:ln>
                <a:solidFill>
                  <a:srgbClr val="AAD03D"/>
                </a:solidFill>
                <a:effectLst/>
                <a:latin typeface="Georgia" panose="02040502050405020303" pitchFamily="18" charset="0"/>
                <a:ea typeface="Times New Roman" panose="02020603050405020304" pitchFamily="18" charset="0"/>
                <a:cs typeface="Arial" panose="020B0604020202020204" pitchFamily="34" charset="0"/>
              </a:rPr>
              <a:t>UK media coverage of the refugee crisi</a:t>
            </a:r>
            <a:r>
              <a:rPr lang="en-GB" altLang="en-US" sz="3000" b="1" dirty="0">
                <a:solidFill>
                  <a:srgbClr val="AAD03D"/>
                </a:solidFill>
                <a:latin typeface="Georgia" panose="02040502050405020303" pitchFamily="18" charset="0"/>
                <a:ea typeface="Times New Roman" panose="02020603050405020304" pitchFamily="18" charset="0"/>
                <a:cs typeface="Arial" panose="020B0604020202020204" pitchFamily="34" charset="0"/>
              </a:rPr>
              <a:t>s in Europe</a:t>
            </a:r>
            <a:endParaRPr kumimoji="0" lang="en-GB" altLang="en-US" sz="3000" b="1" i="0" strike="noStrike" cap="none" normalizeH="0" baseline="0" dirty="0">
              <a:ln>
                <a:noFill/>
              </a:ln>
              <a:solidFill>
                <a:srgbClr val="AAD03D"/>
              </a:solidFill>
              <a:effectLst/>
              <a:latin typeface="Georgia" panose="02040502050405020303" pitchFamily="18"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209925" algn="l"/>
              </a:tabLst>
            </a:pPr>
            <a:endParaRPr lang="en-GB" altLang="en-US" sz="1600" b="1" u="sng" dirty="0">
              <a:solidFill>
                <a:srgbClr val="AAD03D"/>
              </a:solidFill>
              <a:latin typeface="Georgia" panose="02040502050405020303" pitchFamily="18"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209925" algn="l"/>
              </a:tabLst>
            </a:pPr>
            <a:endParaRPr lang="en-GB" altLang="en-US" sz="1600" b="1" u="sng" dirty="0">
              <a:solidFill>
                <a:srgbClr val="AAD03D"/>
              </a:solidFill>
              <a:latin typeface="Georgia" panose="02040502050405020303" pitchFamily="18" charset="0"/>
              <a:ea typeface="Times New Roman" panose="02020603050405020304" pitchFamily="18" charset="0"/>
              <a:cs typeface="Arial" panose="020B0604020202020204" pitchFamily="34" charset="0"/>
            </a:endParaRPr>
          </a:p>
          <a:p>
            <a:pPr marL="342900" lvl="0" indent="-342900">
              <a:lnSpc>
                <a:spcPct val="115000"/>
              </a:lnSpc>
              <a:spcAft>
                <a:spcPts val="0"/>
              </a:spcAft>
              <a:buFont typeface="Symbol" panose="05050102010706020507" pitchFamily="18" charset="2"/>
              <a:buChar char=""/>
            </a:pPr>
            <a:endParaRPr lang="en-GB" sz="1600" dirty="0">
              <a:latin typeface="Georgia" panose="02040502050405020303" pitchFamily="18" charset="0"/>
            </a:endParaRPr>
          </a:p>
          <a:p>
            <a:pPr marL="342900" lvl="0" indent="-342900">
              <a:lnSpc>
                <a:spcPct val="115000"/>
              </a:lnSpc>
              <a:spcAft>
                <a:spcPts val="0"/>
              </a:spcAft>
              <a:buFont typeface="Symbol" panose="05050102010706020507" pitchFamily="18" charset="2"/>
              <a:buChar char=""/>
            </a:pPr>
            <a:endParaRPr lang="en-GB" sz="1600" dirty="0">
              <a:latin typeface="Georgia" panose="02040502050405020303" pitchFamily="18" charset="0"/>
            </a:endParaRPr>
          </a:p>
          <a:p>
            <a:pPr marL="342900" lvl="0" indent="-342900">
              <a:lnSpc>
                <a:spcPct val="115000"/>
              </a:lnSpc>
              <a:spcAft>
                <a:spcPts val="0"/>
              </a:spcAft>
              <a:buFont typeface="Symbol" panose="05050102010706020507" pitchFamily="18" charset="2"/>
              <a:buChar char=""/>
            </a:pPr>
            <a:endParaRPr lang="en-GB" sz="1600" dirty="0">
              <a:latin typeface="Georgia" panose="0204050205040502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209925" algn="l"/>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7170" name="Picture 2" descr="File:2013-02-16 - Wien - Demo Gleiche Rechte für alle (Refugee-Solidaritätsdemo) - Refugees are human beings.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7140" y="1346662"/>
            <a:ext cx="3466502" cy="259987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82633" y="1346662"/>
            <a:ext cx="4385620" cy="5601533"/>
          </a:xfrm>
          <a:prstGeom prst="rect">
            <a:avLst/>
          </a:prstGeom>
          <a:noFill/>
        </p:spPr>
        <p:txBody>
          <a:bodyPr wrap="square" rtlCol="0">
            <a:spAutoFit/>
          </a:bodyPr>
          <a:lstStyle/>
          <a:p>
            <a:r>
              <a:rPr lang="en-GB" sz="2000" b="1" i="1" dirty="0"/>
              <a:t>Daily Express Headlines</a:t>
            </a:r>
          </a:p>
          <a:p>
            <a:r>
              <a:rPr lang="en-GB" sz="2000" dirty="0"/>
              <a:t>“Send in army to halt migrant invasion”</a:t>
            </a:r>
          </a:p>
          <a:p>
            <a:r>
              <a:rPr lang="en-GB" sz="2000" dirty="0"/>
              <a:t>“The ‘swarm’ on our streets”</a:t>
            </a:r>
          </a:p>
          <a:p>
            <a:r>
              <a:rPr lang="en-GB" sz="2000" dirty="0"/>
              <a:t>“Illegal migrants flood EU”</a:t>
            </a:r>
          </a:p>
          <a:p>
            <a:r>
              <a:rPr lang="en-GB" sz="2000" dirty="0"/>
              <a:t>“Refugees on benefits trash £1.25 million home”</a:t>
            </a:r>
          </a:p>
          <a:p>
            <a:endParaRPr lang="en-GB" sz="2000" dirty="0"/>
          </a:p>
          <a:p>
            <a:r>
              <a:rPr lang="en-GB" sz="2000" b="1" i="1" dirty="0"/>
              <a:t>Daily Mail</a:t>
            </a:r>
          </a:p>
          <a:p>
            <a:r>
              <a:rPr lang="en-GB" sz="2000" dirty="0"/>
              <a:t>“The Battle of Calais: Police use tear gas to repel 300 migrants as they try to storm a road…”</a:t>
            </a:r>
          </a:p>
          <a:p>
            <a:endParaRPr lang="en-GB" sz="2000" dirty="0"/>
          </a:p>
          <a:p>
            <a:r>
              <a:rPr lang="en-GB" sz="2000" b="1" i="1" dirty="0"/>
              <a:t>The Sun</a:t>
            </a:r>
          </a:p>
          <a:p>
            <a:r>
              <a:rPr lang="en-GB" sz="2000" dirty="0"/>
              <a:t>“Calais ‘Jungle’ migrant camp to be torn down ‘imminently’… raising fears France will allow refugees to storm Channel Tunnel as Brexit revenge”</a:t>
            </a:r>
          </a:p>
          <a:p>
            <a:endParaRPr lang="en-GB" dirty="0"/>
          </a:p>
        </p:txBody>
      </p:sp>
      <p:sp>
        <p:nvSpPr>
          <p:cNvPr id="6" name="TextBox 5"/>
          <p:cNvSpPr txBox="1"/>
          <p:nvPr/>
        </p:nvSpPr>
        <p:spPr>
          <a:xfrm>
            <a:off x="8212529" y="1346661"/>
            <a:ext cx="3979471" cy="3785652"/>
          </a:xfrm>
          <a:prstGeom prst="rect">
            <a:avLst/>
          </a:prstGeom>
          <a:noFill/>
        </p:spPr>
        <p:txBody>
          <a:bodyPr wrap="square" rtlCol="0">
            <a:spAutoFit/>
          </a:bodyPr>
          <a:lstStyle/>
          <a:p>
            <a:r>
              <a:rPr lang="en-GB" sz="2000" b="1" i="1" dirty="0" err="1"/>
              <a:t>OpenDemocracy</a:t>
            </a:r>
            <a:endParaRPr lang="en-GB" sz="2000" b="1" i="1" dirty="0"/>
          </a:p>
          <a:p>
            <a:r>
              <a:rPr lang="en-GB" sz="2000" dirty="0"/>
              <a:t>“So is it a refugee crisis?”</a:t>
            </a:r>
          </a:p>
          <a:p>
            <a:endParaRPr lang="en-GB" sz="2000" dirty="0"/>
          </a:p>
          <a:p>
            <a:r>
              <a:rPr lang="en-GB" sz="2000" b="1" i="1" dirty="0" err="1"/>
              <a:t>WalesOnline</a:t>
            </a:r>
            <a:endParaRPr lang="en-GB" sz="2000" b="1" i="1" dirty="0"/>
          </a:p>
          <a:p>
            <a:r>
              <a:rPr lang="en-GB" sz="2000" dirty="0"/>
              <a:t>“Refugee and asylum-seeking families welcomed to the National Eisteddfod</a:t>
            </a:r>
          </a:p>
          <a:p>
            <a:endParaRPr lang="en-GB" sz="2000" dirty="0"/>
          </a:p>
          <a:p>
            <a:r>
              <a:rPr lang="en-GB" sz="2000" b="1" i="1" dirty="0"/>
              <a:t>The Guardian</a:t>
            </a:r>
          </a:p>
          <a:p>
            <a:r>
              <a:rPr lang="en-GB" sz="2000" dirty="0"/>
              <a:t>“From helplessness to hope: inspirational tales of the Refugee Olympic Team”</a:t>
            </a:r>
            <a:endParaRPr lang="en-GB" dirty="0"/>
          </a:p>
        </p:txBody>
      </p:sp>
    </p:spTree>
    <p:extLst>
      <p:ext uri="{BB962C8B-B14F-4D97-AF65-F5344CB8AC3E}">
        <p14:creationId xmlns:p14="http://schemas.microsoft.com/office/powerpoint/2010/main" val="872148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1064" y="1050265"/>
            <a:ext cx="11075831" cy="4524315"/>
          </a:xfrm>
          <a:prstGeom prst="rect">
            <a:avLst/>
          </a:prstGeom>
        </p:spPr>
        <p:txBody>
          <a:bodyPr wrap="square">
            <a:spAutoFit/>
          </a:bodyPr>
          <a:lstStyle/>
          <a:p>
            <a:pPr lvl="0"/>
            <a:r>
              <a:rPr lang="en-GB" sz="3200" b="1" dirty="0"/>
              <a:t>Task</a:t>
            </a:r>
          </a:p>
          <a:p>
            <a:pPr lvl="0"/>
            <a:r>
              <a:rPr lang="en-GB" sz="3200" dirty="0"/>
              <a:t>Look at an example in your group of ordinary people taking action. Discuss and present back:</a:t>
            </a:r>
          </a:p>
          <a:p>
            <a:pPr lvl="0"/>
            <a:endParaRPr lang="en-GB" sz="3200" dirty="0"/>
          </a:p>
          <a:p>
            <a:pPr marL="342900" lvl="0" indent="-342900">
              <a:buFont typeface="Arial" panose="020B0604020202020204" pitchFamily="34" charset="0"/>
              <a:buChar char="•"/>
            </a:pPr>
            <a:r>
              <a:rPr lang="en-GB" sz="3200" dirty="0"/>
              <a:t>What is the action?</a:t>
            </a:r>
          </a:p>
          <a:p>
            <a:pPr marL="342900" lvl="0" indent="-342900">
              <a:buFont typeface="Arial" panose="020B0604020202020204" pitchFamily="34" charset="0"/>
              <a:buChar char="•"/>
            </a:pPr>
            <a:r>
              <a:rPr lang="en-GB" sz="3200" dirty="0"/>
              <a:t>What is the purpose of the action? </a:t>
            </a:r>
          </a:p>
          <a:p>
            <a:pPr marL="342900" lvl="0" indent="-342900">
              <a:buFont typeface="Arial" panose="020B0604020202020204" pitchFamily="34" charset="0"/>
              <a:buChar char="•"/>
            </a:pPr>
            <a:r>
              <a:rPr lang="en-GB" sz="3200" dirty="0"/>
              <a:t>How easy or hard is the action to do?</a:t>
            </a:r>
          </a:p>
          <a:p>
            <a:pPr marL="342900" lvl="0" indent="-342900">
              <a:buFont typeface="Arial" panose="020B0604020202020204" pitchFamily="34" charset="0"/>
              <a:buChar char="•"/>
            </a:pPr>
            <a:r>
              <a:rPr lang="en-GB" sz="3200" dirty="0"/>
              <a:t>What has been the impact of the action so far?</a:t>
            </a:r>
          </a:p>
          <a:p>
            <a:pPr marL="342900" lvl="0" indent="-342900">
              <a:buFont typeface="Arial" panose="020B0604020202020204" pitchFamily="34" charset="0"/>
              <a:buChar char="•"/>
            </a:pPr>
            <a:r>
              <a:rPr lang="en-GB" sz="3200" dirty="0"/>
              <a:t>How effective is this action do you think?</a:t>
            </a:r>
          </a:p>
        </p:txBody>
      </p:sp>
      <p:sp>
        <p:nvSpPr>
          <p:cNvPr id="5" name="Rectangle 4"/>
          <p:cNvSpPr/>
          <p:nvPr/>
        </p:nvSpPr>
        <p:spPr>
          <a:xfrm>
            <a:off x="4730929" y="204919"/>
            <a:ext cx="2876108" cy="553998"/>
          </a:xfrm>
          <a:prstGeom prst="rect">
            <a:avLst/>
          </a:prstGeom>
        </p:spPr>
        <p:txBody>
          <a:bodyPr wrap="none">
            <a:spAutoFit/>
          </a:bodyPr>
          <a:lstStyle/>
          <a:p>
            <a:pPr lvl="0" algn="ctr" eaLnBrk="0" fontAlgn="base" hangingPunct="0">
              <a:spcBef>
                <a:spcPct val="0"/>
              </a:spcBef>
              <a:spcAft>
                <a:spcPct val="0"/>
              </a:spcAft>
              <a:tabLst>
                <a:tab pos="3209925" algn="l"/>
              </a:tabLst>
            </a:pPr>
            <a:r>
              <a:rPr lang="en-GB" altLang="en-US" sz="3000" b="1" dirty="0">
                <a:solidFill>
                  <a:srgbClr val="AAD03D"/>
                </a:solidFill>
                <a:latin typeface="Georgia" panose="02040502050405020303" pitchFamily="18" charset="0"/>
                <a:ea typeface="Times New Roman" panose="02020603050405020304" pitchFamily="18" charset="0"/>
                <a:cs typeface="Arial" panose="020B0604020202020204" pitchFamily="34" charset="0"/>
              </a:rPr>
              <a:t>Taking action</a:t>
            </a:r>
          </a:p>
        </p:txBody>
      </p:sp>
    </p:spTree>
    <p:extLst>
      <p:ext uri="{BB962C8B-B14F-4D97-AF65-F5344CB8AC3E}">
        <p14:creationId xmlns:p14="http://schemas.microsoft.com/office/powerpoint/2010/main" val="2307974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09615" y="204919"/>
            <a:ext cx="1718739" cy="553998"/>
          </a:xfrm>
          <a:prstGeom prst="rect">
            <a:avLst/>
          </a:prstGeom>
        </p:spPr>
        <p:txBody>
          <a:bodyPr wrap="none">
            <a:spAutoFit/>
          </a:bodyPr>
          <a:lstStyle/>
          <a:p>
            <a:pPr lvl="0" algn="ctr" eaLnBrk="0" fontAlgn="base" hangingPunct="0">
              <a:spcBef>
                <a:spcPct val="0"/>
              </a:spcBef>
              <a:spcAft>
                <a:spcPct val="0"/>
              </a:spcAft>
              <a:tabLst>
                <a:tab pos="3209925" algn="l"/>
              </a:tabLst>
            </a:pPr>
            <a:r>
              <a:rPr lang="en-GB" altLang="en-US" sz="3000" b="1" dirty="0">
                <a:solidFill>
                  <a:srgbClr val="AAD03D"/>
                </a:solidFill>
                <a:latin typeface="Georgia" panose="02040502050405020303" pitchFamily="18" charset="0"/>
                <a:ea typeface="Times New Roman" panose="02020603050405020304" pitchFamily="18" charset="0"/>
                <a:cs typeface="Arial" panose="020B0604020202020204" pitchFamily="34" charset="0"/>
              </a:rPr>
              <a:t>Plenary</a:t>
            </a:r>
          </a:p>
        </p:txBody>
      </p:sp>
      <p:graphicFrame>
        <p:nvGraphicFramePr>
          <p:cNvPr id="2" name="Table 1"/>
          <p:cNvGraphicFramePr>
            <a:graphicFrameLocks noGrp="1"/>
          </p:cNvGraphicFramePr>
          <p:nvPr>
            <p:extLst>
              <p:ext uri="{D42A27DB-BD31-4B8C-83A1-F6EECF244321}">
                <p14:modId xmlns:p14="http://schemas.microsoft.com/office/powerpoint/2010/main" val="1178544829"/>
              </p:ext>
            </p:extLst>
          </p:nvPr>
        </p:nvGraphicFramePr>
        <p:xfrm>
          <a:off x="388794" y="1111068"/>
          <a:ext cx="10423584" cy="4119547"/>
        </p:xfrm>
        <a:graphic>
          <a:graphicData uri="http://schemas.openxmlformats.org/drawingml/2006/table">
            <a:tbl>
              <a:tblPr firstRow="1" firstCol="1" bandRow="1">
                <a:tableStyleId>{912C8C85-51F0-491E-9774-3900AFEF0FD7}</a:tableStyleId>
              </a:tblPr>
              <a:tblGrid>
                <a:gridCol w="2652751">
                  <a:extLst>
                    <a:ext uri="{9D8B030D-6E8A-4147-A177-3AD203B41FA5}">
                      <a16:colId xmlns:a16="http://schemas.microsoft.com/office/drawing/2014/main" val="77991956"/>
                    </a:ext>
                  </a:extLst>
                </a:gridCol>
                <a:gridCol w="2628825">
                  <a:extLst>
                    <a:ext uri="{9D8B030D-6E8A-4147-A177-3AD203B41FA5}">
                      <a16:colId xmlns:a16="http://schemas.microsoft.com/office/drawing/2014/main" val="217746156"/>
                    </a:ext>
                  </a:extLst>
                </a:gridCol>
                <a:gridCol w="2692626">
                  <a:extLst>
                    <a:ext uri="{9D8B030D-6E8A-4147-A177-3AD203B41FA5}">
                      <a16:colId xmlns:a16="http://schemas.microsoft.com/office/drawing/2014/main" val="3410842535"/>
                    </a:ext>
                  </a:extLst>
                </a:gridCol>
                <a:gridCol w="2449382">
                  <a:extLst>
                    <a:ext uri="{9D8B030D-6E8A-4147-A177-3AD203B41FA5}">
                      <a16:colId xmlns:a16="http://schemas.microsoft.com/office/drawing/2014/main" val="741026213"/>
                    </a:ext>
                  </a:extLst>
                </a:gridCol>
              </a:tblGrid>
              <a:tr h="588507">
                <a:tc>
                  <a:txBody>
                    <a:bodyPr/>
                    <a:lstStyle/>
                    <a:p>
                      <a:pPr>
                        <a:lnSpc>
                          <a:spcPct val="107000"/>
                        </a:lnSpc>
                        <a:spcAft>
                          <a:spcPts val="0"/>
                        </a:spcAft>
                      </a:pPr>
                      <a:r>
                        <a:rPr lang="en-GB" sz="3600" dirty="0">
                          <a:effectLst/>
                        </a:rPr>
                        <a:t>Know</a:t>
                      </a:r>
                      <a:endParaRPr lang="en-GB" sz="3600" dirty="0">
                        <a:solidFill>
                          <a:srgbClr val="171717"/>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3600">
                          <a:effectLst/>
                        </a:rPr>
                        <a:t>Want</a:t>
                      </a:r>
                      <a:endParaRPr lang="en-GB" sz="3600">
                        <a:solidFill>
                          <a:srgbClr val="171717"/>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3600">
                          <a:effectLst/>
                        </a:rPr>
                        <a:t>Learnt</a:t>
                      </a:r>
                      <a:endParaRPr lang="en-GB" sz="3600">
                        <a:solidFill>
                          <a:srgbClr val="171717"/>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3600">
                          <a:effectLst/>
                        </a:rPr>
                        <a:t>Surprise</a:t>
                      </a:r>
                      <a:endParaRPr lang="en-GB" sz="3600">
                        <a:solidFill>
                          <a:srgbClr val="171717"/>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54750216"/>
                  </a:ext>
                </a:extLst>
              </a:tr>
              <a:tr h="1765520">
                <a:tc>
                  <a:txBody>
                    <a:bodyPr/>
                    <a:lstStyle/>
                    <a:p>
                      <a:pPr>
                        <a:lnSpc>
                          <a:spcPct val="107000"/>
                        </a:lnSpc>
                        <a:spcAft>
                          <a:spcPts val="0"/>
                        </a:spcAft>
                      </a:pPr>
                      <a:r>
                        <a:rPr lang="en-GB" sz="3600" b="0" dirty="0">
                          <a:effectLst/>
                        </a:rPr>
                        <a:t>What do we already know?</a:t>
                      </a:r>
                      <a:endParaRPr lang="en-GB" sz="3600" b="0" dirty="0">
                        <a:solidFill>
                          <a:srgbClr val="171717"/>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3600">
                          <a:effectLst/>
                        </a:rPr>
                        <a:t>What do we want to know?</a:t>
                      </a:r>
                      <a:endParaRPr lang="en-GB" sz="3600">
                        <a:solidFill>
                          <a:srgbClr val="171717"/>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3600" dirty="0">
                          <a:effectLst/>
                        </a:rPr>
                        <a:t>What have we learned?</a:t>
                      </a:r>
                      <a:endParaRPr lang="en-GB" sz="3600" dirty="0">
                        <a:solidFill>
                          <a:srgbClr val="171717"/>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3600" dirty="0">
                          <a:effectLst/>
                        </a:rPr>
                        <a:t>What surprised you?</a:t>
                      </a:r>
                      <a:endParaRPr lang="en-GB" sz="3600" dirty="0">
                        <a:solidFill>
                          <a:srgbClr val="171717"/>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37916585"/>
                  </a:ext>
                </a:extLst>
              </a:tr>
              <a:tr h="1765520">
                <a:tc>
                  <a:txBody>
                    <a:bodyPr/>
                    <a:lstStyle/>
                    <a:p>
                      <a:pPr>
                        <a:lnSpc>
                          <a:spcPct val="107000"/>
                        </a:lnSpc>
                        <a:spcAft>
                          <a:spcPts val="0"/>
                        </a:spcAft>
                      </a:pPr>
                      <a:endParaRPr lang="en-GB" sz="3600" dirty="0">
                        <a:solidFill>
                          <a:srgbClr val="171717"/>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3600">
                        <a:solidFill>
                          <a:srgbClr val="171717"/>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3600" dirty="0">
                        <a:solidFill>
                          <a:srgbClr val="171717"/>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3600" dirty="0">
                        <a:solidFill>
                          <a:srgbClr val="171717"/>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15368643"/>
                  </a:ext>
                </a:extLst>
              </a:tr>
            </a:tbl>
          </a:graphicData>
        </a:graphic>
      </p:graphicFrame>
    </p:spTree>
    <p:extLst>
      <p:ext uri="{BB962C8B-B14F-4D97-AF65-F5344CB8AC3E}">
        <p14:creationId xmlns:p14="http://schemas.microsoft.com/office/powerpoint/2010/main" val="2434511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996893"/>
            <a:ext cx="10515600" cy="1325563"/>
          </a:xfrm>
        </p:spPr>
        <p:txBody>
          <a:bodyPr>
            <a:normAutofit/>
          </a:bodyPr>
          <a:lstStyle/>
          <a:p>
            <a:pPr algn="ctr"/>
            <a:r>
              <a:rPr lang="en-GB" sz="3000" b="1" dirty="0">
                <a:solidFill>
                  <a:srgbClr val="AAD03D"/>
                </a:solidFill>
                <a:latin typeface="Georgia" panose="02040502050405020303" pitchFamily="18" charset="0"/>
              </a:rPr>
              <a:t>What do you already know, think and feel?</a:t>
            </a:r>
          </a:p>
        </p:txBody>
      </p:sp>
      <p:sp>
        <p:nvSpPr>
          <p:cNvPr id="5" name="TextBox 4"/>
          <p:cNvSpPr txBox="1"/>
          <p:nvPr/>
        </p:nvSpPr>
        <p:spPr>
          <a:xfrm>
            <a:off x="379132" y="2597099"/>
            <a:ext cx="3625516" cy="523220"/>
          </a:xfrm>
          <a:prstGeom prst="rect">
            <a:avLst/>
          </a:prstGeom>
          <a:noFill/>
        </p:spPr>
        <p:txBody>
          <a:bodyPr wrap="square" rtlCol="0">
            <a:spAutoFit/>
          </a:bodyPr>
          <a:lstStyle/>
          <a:p>
            <a:r>
              <a:rPr lang="en-GB" dirty="0"/>
              <a:t> </a:t>
            </a:r>
            <a:r>
              <a:rPr lang="en-GB" sz="2800" b="1" dirty="0"/>
              <a:t>I agree/this is true</a:t>
            </a:r>
            <a:endParaRPr lang="en-GB" b="1" dirty="0"/>
          </a:p>
        </p:txBody>
      </p:sp>
      <p:sp>
        <p:nvSpPr>
          <p:cNvPr id="8" name="TextBox 7"/>
          <p:cNvSpPr txBox="1"/>
          <p:nvPr/>
        </p:nvSpPr>
        <p:spPr>
          <a:xfrm>
            <a:off x="8481224" y="2464589"/>
            <a:ext cx="3625516" cy="954107"/>
          </a:xfrm>
          <a:prstGeom prst="rect">
            <a:avLst/>
          </a:prstGeom>
          <a:noFill/>
        </p:spPr>
        <p:txBody>
          <a:bodyPr wrap="square" rtlCol="0">
            <a:spAutoFit/>
          </a:bodyPr>
          <a:lstStyle/>
          <a:p>
            <a:r>
              <a:rPr lang="en-GB" sz="2800" b="1" dirty="0"/>
              <a:t>I disagree/this is not true</a:t>
            </a:r>
            <a:endParaRPr lang="en-GB" b="1" dirty="0"/>
          </a:p>
        </p:txBody>
      </p:sp>
      <p:sp>
        <p:nvSpPr>
          <p:cNvPr id="10" name="TextBox 9"/>
          <p:cNvSpPr txBox="1"/>
          <p:nvPr/>
        </p:nvSpPr>
        <p:spPr>
          <a:xfrm>
            <a:off x="4430178" y="2722333"/>
            <a:ext cx="3625516" cy="954107"/>
          </a:xfrm>
          <a:prstGeom prst="rect">
            <a:avLst/>
          </a:prstGeom>
          <a:noFill/>
        </p:spPr>
        <p:txBody>
          <a:bodyPr wrap="square" rtlCol="0">
            <a:spAutoFit/>
          </a:bodyPr>
          <a:lstStyle/>
          <a:p>
            <a:r>
              <a:rPr lang="en-GB" sz="2800" b="1" dirty="0"/>
              <a:t>neither agree nor disagree / I don’t know</a:t>
            </a:r>
            <a:endParaRPr lang="en-GB" b="1" dirty="0"/>
          </a:p>
        </p:txBody>
      </p:sp>
      <p:cxnSp>
        <p:nvCxnSpPr>
          <p:cNvPr id="7" name="Straight Connector 6"/>
          <p:cNvCxnSpPr/>
          <p:nvPr/>
        </p:nvCxnSpPr>
        <p:spPr>
          <a:xfrm>
            <a:off x="557048" y="2131913"/>
            <a:ext cx="10625959" cy="0"/>
          </a:xfrm>
          <a:prstGeom prst="line">
            <a:avLst/>
          </a:prstGeom>
          <a:ln w="57150">
            <a:solidFill>
              <a:srgbClr val="A8CF3A"/>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437424" y="1396770"/>
            <a:ext cx="3363311" cy="1200329"/>
          </a:xfrm>
          <a:prstGeom prst="rect">
            <a:avLst/>
          </a:prstGeom>
          <a:noFill/>
        </p:spPr>
        <p:txBody>
          <a:bodyPr wrap="square" rtlCol="0">
            <a:spAutoFit/>
          </a:bodyPr>
          <a:lstStyle/>
          <a:p>
            <a:r>
              <a:rPr lang="en-GB" sz="7200" dirty="0"/>
              <a:t>x</a:t>
            </a:r>
          </a:p>
        </p:txBody>
      </p:sp>
      <p:sp>
        <p:nvSpPr>
          <p:cNvPr id="13" name="TextBox 12"/>
          <p:cNvSpPr txBox="1"/>
          <p:nvPr/>
        </p:nvSpPr>
        <p:spPr>
          <a:xfrm>
            <a:off x="847358" y="1396770"/>
            <a:ext cx="3363311" cy="1200329"/>
          </a:xfrm>
          <a:prstGeom prst="rect">
            <a:avLst/>
          </a:prstGeom>
          <a:noFill/>
        </p:spPr>
        <p:txBody>
          <a:bodyPr wrap="square" rtlCol="0">
            <a:spAutoFit/>
          </a:bodyPr>
          <a:lstStyle/>
          <a:p>
            <a:r>
              <a:rPr lang="en-GB" sz="7200" dirty="0"/>
              <a:t>x</a:t>
            </a:r>
          </a:p>
        </p:txBody>
      </p:sp>
      <p:sp>
        <p:nvSpPr>
          <p:cNvPr id="14" name="TextBox 13"/>
          <p:cNvSpPr txBox="1"/>
          <p:nvPr/>
        </p:nvSpPr>
        <p:spPr>
          <a:xfrm>
            <a:off x="3400230" y="1439855"/>
            <a:ext cx="3363311" cy="1200329"/>
          </a:xfrm>
          <a:prstGeom prst="rect">
            <a:avLst/>
          </a:prstGeom>
          <a:noFill/>
        </p:spPr>
        <p:txBody>
          <a:bodyPr wrap="square" rtlCol="0">
            <a:spAutoFit/>
          </a:bodyPr>
          <a:lstStyle/>
          <a:p>
            <a:r>
              <a:rPr lang="en-GB" sz="7200" dirty="0"/>
              <a:t>x</a:t>
            </a:r>
          </a:p>
        </p:txBody>
      </p:sp>
      <p:sp>
        <p:nvSpPr>
          <p:cNvPr id="15" name="TextBox 14"/>
          <p:cNvSpPr txBox="1"/>
          <p:nvPr/>
        </p:nvSpPr>
        <p:spPr>
          <a:xfrm>
            <a:off x="8687245" y="1439854"/>
            <a:ext cx="3363311" cy="1200329"/>
          </a:xfrm>
          <a:prstGeom prst="rect">
            <a:avLst/>
          </a:prstGeom>
          <a:noFill/>
        </p:spPr>
        <p:txBody>
          <a:bodyPr wrap="square" rtlCol="0">
            <a:spAutoFit/>
          </a:bodyPr>
          <a:lstStyle/>
          <a:p>
            <a:r>
              <a:rPr lang="en-GB" sz="7200" dirty="0"/>
              <a:t>x</a:t>
            </a:r>
          </a:p>
        </p:txBody>
      </p:sp>
    </p:spTree>
    <p:extLst>
      <p:ext uri="{BB962C8B-B14F-4D97-AF65-F5344CB8AC3E}">
        <p14:creationId xmlns:p14="http://schemas.microsoft.com/office/powerpoint/2010/main" val="2632238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46975" y="360655"/>
            <a:ext cx="10380371" cy="7340471"/>
          </a:xfrm>
          <a:prstGeom prst="rect">
            <a:avLst/>
          </a:prstGeom>
        </p:spPr>
        <p:txBody>
          <a:bodyPr wrap="square">
            <a:spAutoFit/>
          </a:bodyPr>
          <a:lstStyle/>
          <a:p>
            <a:pPr algn="ctr">
              <a:lnSpc>
                <a:spcPct val="150000"/>
              </a:lnSpc>
              <a:spcAft>
                <a:spcPts val="0"/>
              </a:spcAft>
            </a:pPr>
            <a:r>
              <a:rPr lang="en-GB" sz="3000" b="1" dirty="0">
                <a:solidFill>
                  <a:srgbClr val="AAD03D"/>
                </a:solidFill>
                <a:latin typeface="Georgia" panose="02040502050405020303" pitchFamily="18" charset="0"/>
                <a:ea typeface="Times New Roman" panose="02020603050405020304" pitchFamily="18" charset="0"/>
                <a:cs typeface="Arial" panose="020B0604020202020204" pitchFamily="34" charset="0"/>
              </a:rPr>
              <a:t>Quiz: question 1</a:t>
            </a:r>
          </a:p>
          <a:p>
            <a:pPr marL="514350" indent="-514350">
              <a:spcAft>
                <a:spcPts val="0"/>
              </a:spcAft>
              <a:buAutoNum type="arabicPeriod"/>
            </a:pPr>
            <a:r>
              <a:rPr lang="en-GB" sz="3000" dirty="0">
                <a:ea typeface="Times New Roman" panose="02020603050405020304" pitchFamily="18" charset="0"/>
                <a:cs typeface="Times New Roman" panose="02020603050405020304" pitchFamily="18" charset="0"/>
              </a:rPr>
              <a:t>Match the words with their definitions:</a:t>
            </a:r>
          </a:p>
          <a:p>
            <a:pPr marL="971550" lvl="1" indent="-514350">
              <a:buFont typeface="+mj-lt"/>
              <a:buAutoNum type="alphaLcParenR"/>
            </a:pPr>
            <a:r>
              <a:rPr lang="en-GB" sz="3000" dirty="0">
                <a:ea typeface="Times New Roman" panose="02020603050405020304" pitchFamily="18" charset="0"/>
                <a:cs typeface="Times New Roman" panose="02020603050405020304" pitchFamily="18" charset="0"/>
              </a:rPr>
              <a:t>migrant	</a:t>
            </a:r>
          </a:p>
          <a:p>
            <a:pPr marL="971550" lvl="1" indent="-514350">
              <a:buFont typeface="+mj-lt"/>
              <a:buAutoNum type="alphaLcParenR"/>
            </a:pPr>
            <a:r>
              <a:rPr lang="en-GB" sz="3000" dirty="0">
                <a:ea typeface="Times New Roman" panose="02020603050405020304" pitchFamily="18" charset="0"/>
                <a:cs typeface="Times New Roman" panose="02020603050405020304" pitchFamily="18" charset="0"/>
              </a:rPr>
              <a:t>Refugee</a:t>
            </a:r>
          </a:p>
          <a:p>
            <a:pPr marL="971550" lvl="1" indent="-514350">
              <a:buFont typeface="+mj-lt"/>
              <a:buAutoNum type="alphaLcParenR"/>
            </a:pPr>
            <a:r>
              <a:rPr lang="en-GB" sz="3000" dirty="0">
                <a:ea typeface="Times New Roman" panose="02020603050405020304" pitchFamily="18" charset="0"/>
                <a:cs typeface="Times New Roman" panose="02020603050405020304" pitchFamily="18" charset="0"/>
              </a:rPr>
              <a:t>asylum seeker</a:t>
            </a:r>
          </a:p>
          <a:p>
            <a:pPr lvl="1"/>
            <a:r>
              <a:rPr lang="en-GB" sz="3000" dirty="0">
                <a:ea typeface="Times New Roman" panose="02020603050405020304" pitchFamily="18" charset="0"/>
                <a:cs typeface="Times New Roman" panose="02020603050405020304" pitchFamily="18" charset="0"/>
              </a:rPr>
              <a:t>	</a:t>
            </a:r>
          </a:p>
          <a:p>
            <a:pPr marL="571500" indent="-571500">
              <a:buAutoNum type="romanLcPeriod"/>
            </a:pPr>
            <a:r>
              <a:rPr lang="en-GB" sz="3000" dirty="0">
                <a:ea typeface="Times New Roman" panose="02020603050405020304" pitchFamily="18" charset="0"/>
                <a:cs typeface="Times New Roman" panose="02020603050405020304" pitchFamily="18" charset="0"/>
              </a:rPr>
              <a:t>person who has fled war or persecution who is recognised as needing protection</a:t>
            </a:r>
          </a:p>
          <a:p>
            <a:pPr marL="571500" indent="-571500">
              <a:buAutoNum type="romanLcPeriod"/>
            </a:pPr>
            <a:r>
              <a:rPr lang="en-GB" sz="3000" dirty="0">
                <a:ea typeface="Times New Roman" panose="02020603050405020304" pitchFamily="18" charset="0"/>
                <a:cs typeface="Times New Roman" panose="02020603050405020304" pitchFamily="18" charset="0"/>
              </a:rPr>
              <a:t>person who has travelled to another country to live for more than a year</a:t>
            </a:r>
          </a:p>
          <a:p>
            <a:pPr marL="571500" indent="-571500">
              <a:buAutoNum type="romanLcPeriod"/>
            </a:pPr>
            <a:r>
              <a:rPr lang="en-GB" sz="3000" dirty="0">
                <a:ea typeface="Times New Roman" panose="02020603050405020304" pitchFamily="18" charset="0"/>
                <a:cs typeface="Times New Roman" panose="02020603050405020304" pitchFamily="18" charset="0"/>
              </a:rPr>
              <a:t>person who has applied to be recognised as a refugee</a:t>
            </a:r>
          </a:p>
          <a:p>
            <a:pPr>
              <a:spcAft>
                <a:spcPts val="0"/>
              </a:spcAft>
            </a:pPr>
            <a:endParaRPr lang="en-GB" sz="3000" dirty="0">
              <a:ea typeface="Times New Roman" panose="02020603050405020304" pitchFamily="18" charset="0"/>
              <a:cs typeface="Times New Roman" panose="02020603050405020304" pitchFamily="18" charset="0"/>
            </a:endParaRPr>
          </a:p>
          <a:p>
            <a:pPr>
              <a:spcAft>
                <a:spcPts val="0"/>
              </a:spcAft>
            </a:pPr>
            <a:endParaRPr lang="en-GB" dirty="0">
              <a:latin typeface="Georgia" panose="02040502050405020303" pitchFamily="18" charset="0"/>
              <a:ea typeface="Times New Roman" panose="02020603050405020304" pitchFamily="18" charset="0"/>
              <a:cs typeface="Arial" panose="020B0604020202020204" pitchFamily="34" charset="0"/>
            </a:endParaRPr>
          </a:p>
          <a:p>
            <a:pPr>
              <a:spcAft>
                <a:spcPts val="0"/>
              </a:spcAft>
            </a:pPr>
            <a:endParaRPr lang="en-GB" dirty="0">
              <a:latin typeface="Georgia" panose="02040502050405020303" pitchFamily="18" charset="0"/>
              <a:ea typeface="Times New Roman" panose="02020603050405020304" pitchFamily="18" charset="0"/>
              <a:cs typeface="Arial" panose="020B0604020202020204" pitchFamily="34" charset="0"/>
            </a:endParaRPr>
          </a:p>
          <a:p>
            <a:pPr>
              <a:spcAft>
                <a:spcPts val="0"/>
              </a:spcAft>
            </a:pPr>
            <a:endParaRPr lang="en-GB" sz="2000" dirty="0">
              <a:latin typeface="Georgia" panose="02040502050405020303" pitchFamily="18" charset="0"/>
              <a:ea typeface="Times New Roman" panose="02020603050405020304" pitchFamily="18" charset="0"/>
              <a:cs typeface="Arial" panose="020B0604020202020204" pitchFamily="34" charset="0"/>
            </a:endParaRPr>
          </a:p>
          <a:p>
            <a:pPr>
              <a:spcAft>
                <a:spcPts val="0"/>
              </a:spcAft>
            </a:pPr>
            <a:endParaRPr lang="en-GB" sz="2000" dirty="0">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GB" sz="2000" dirty="0">
                <a:latin typeface="Georgia" panose="02040502050405020303" pitchFamily="18" charset="0"/>
                <a:ea typeface="Times New Roman" panose="02020603050405020304" pitchFamily="18" charset="0"/>
                <a:cs typeface="Arial" panose="020B0604020202020204" pitchFamily="34" charset="0"/>
              </a:rPr>
              <a:t>  </a:t>
            </a:r>
            <a:endParaRPr lang="en-GB" sz="2000" dirty="0">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702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46975" y="360655"/>
            <a:ext cx="10380371" cy="7802136"/>
          </a:xfrm>
          <a:prstGeom prst="rect">
            <a:avLst/>
          </a:prstGeom>
        </p:spPr>
        <p:txBody>
          <a:bodyPr wrap="square">
            <a:spAutoFit/>
          </a:bodyPr>
          <a:lstStyle/>
          <a:p>
            <a:pPr algn="ctr">
              <a:lnSpc>
                <a:spcPct val="150000"/>
              </a:lnSpc>
              <a:spcAft>
                <a:spcPts val="0"/>
              </a:spcAft>
            </a:pPr>
            <a:r>
              <a:rPr lang="en-GB" sz="3000" b="1" dirty="0">
                <a:solidFill>
                  <a:srgbClr val="AAD03D"/>
                </a:solidFill>
                <a:latin typeface="Georgia" panose="02040502050405020303" pitchFamily="18" charset="0"/>
                <a:ea typeface="Times New Roman" panose="02020603050405020304" pitchFamily="18" charset="0"/>
                <a:cs typeface="Arial" panose="020B0604020202020204" pitchFamily="34" charset="0"/>
              </a:rPr>
              <a:t>Quiz: questions 2-4</a:t>
            </a:r>
          </a:p>
          <a:p>
            <a:pPr marL="514350" indent="-514350">
              <a:spcAft>
                <a:spcPts val="0"/>
              </a:spcAft>
              <a:buFont typeface="+mj-lt"/>
              <a:buAutoNum type="arabicPeriod" startAt="2"/>
            </a:pPr>
            <a:r>
              <a:rPr lang="en-GB" sz="3000" dirty="0">
                <a:ea typeface="Times New Roman" panose="02020603050405020304" pitchFamily="18" charset="0"/>
                <a:cs typeface="Times New Roman" panose="02020603050405020304" pitchFamily="18" charset="0"/>
              </a:rPr>
              <a:t>List 3 of the top 5 countries that refugees come from</a:t>
            </a:r>
            <a:br>
              <a:rPr lang="en-GB" sz="3000" dirty="0">
                <a:ea typeface="Times New Roman" panose="02020603050405020304" pitchFamily="18" charset="0"/>
                <a:cs typeface="Times New Roman" panose="02020603050405020304" pitchFamily="18" charset="0"/>
              </a:rPr>
            </a:br>
            <a:endParaRPr lang="en-GB" sz="3000" dirty="0">
              <a:ea typeface="Times New Roman" panose="02020603050405020304" pitchFamily="18" charset="0"/>
              <a:cs typeface="Times New Roman" panose="02020603050405020304" pitchFamily="18" charset="0"/>
            </a:endParaRPr>
          </a:p>
          <a:p>
            <a:pPr marL="514350" indent="-514350">
              <a:spcAft>
                <a:spcPts val="0"/>
              </a:spcAft>
              <a:buFont typeface="+mj-lt"/>
              <a:buAutoNum type="arabicPeriod" startAt="2"/>
            </a:pPr>
            <a:r>
              <a:rPr lang="en-GB" sz="3000" dirty="0">
                <a:ea typeface="Times New Roman" panose="02020603050405020304" pitchFamily="18" charset="0"/>
                <a:cs typeface="Times New Roman" panose="02020603050405020304" pitchFamily="18" charset="0"/>
              </a:rPr>
              <a:t>List 3 of the top 5 countries that refugees go to</a:t>
            </a:r>
            <a:br>
              <a:rPr lang="en-GB" sz="3000" dirty="0">
                <a:ea typeface="Times New Roman" panose="02020603050405020304" pitchFamily="18" charset="0"/>
                <a:cs typeface="Times New Roman" panose="02020603050405020304" pitchFamily="18" charset="0"/>
              </a:rPr>
            </a:br>
            <a:endParaRPr lang="en-GB" sz="3000" dirty="0">
              <a:ea typeface="Times New Roman" panose="02020603050405020304" pitchFamily="18" charset="0"/>
              <a:cs typeface="Times New Roman" panose="02020603050405020304" pitchFamily="18" charset="0"/>
            </a:endParaRPr>
          </a:p>
          <a:p>
            <a:pPr marL="514350" indent="-514350">
              <a:spcAft>
                <a:spcPts val="0"/>
              </a:spcAft>
              <a:buFont typeface="+mj-lt"/>
              <a:buAutoNum type="arabicPeriod" startAt="2"/>
            </a:pPr>
            <a:r>
              <a:rPr lang="en-GB" sz="3000" dirty="0">
                <a:ea typeface="Times New Roman" panose="02020603050405020304" pitchFamily="18" charset="0"/>
                <a:cs typeface="Times New Roman" panose="02020603050405020304" pitchFamily="18" charset="0"/>
              </a:rPr>
              <a:t>Why do nearly all the asylum seekers in the UK not work?</a:t>
            </a:r>
          </a:p>
          <a:p>
            <a:pPr marL="971550" lvl="1" indent="-514350">
              <a:buFont typeface="+mj-lt"/>
              <a:buAutoNum type="alphaLcParenR"/>
            </a:pPr>
            <a:r>
              <a:rPr lang="en-GB" sz="3000" dirty="0">
                <a:ea typeface="Times New Roman" panose="02020603050405020304" pitchFamily="18" charset="0"/>
                <a:cs typeface="Times New Roman" panose="02020603050405020304" pitchFamily="18" charset="0"/>
              </a:rPr>
              <a:t>They don’t want to</a:t>
            </a:r>
          </a:p>
          <a:p>
            <a:pPr marL="971550" lvl="1" indent="-514350">
              <a:buFont typeface="+mj-lt"/>
              <a:buAutoNum type="alphaLcParenR"/>
            </a:pPr>
            <a:r>
              <a:rPr lang="en-GB" sz="3000" dirty="0">
                <a:ea typeface="Times New Roman" panose="02020603050405020304" pitchFamily="18" charset="0"/>
                <a:cs typeface="Times New Roman" panose="02020603050405020304" pitchFamily="18" charset="0"/>
              </a:rPr>
              <a:t>They don’t have good enough English/Welsh</a:t>
            </a:r>
          </a:p>
          <a:p>
            <a:pPr marL="971550" lvl="1" indent="-514350">
              <a:buFont typeface="+mj-lt"/>
              <a:buAutoNum type="alphaLcParenR"/>
            </a:pPr>
            <a:r>
              <a:rPr lang="en-GB" sz="3000" dirty="0">
                <a:ea typeface="Times New Roman" panose="02020603050405020304" pitchFamily="18" charset="0"/>
                <a:cs typeface="Times New Roman" panose="02020603050405020304" pitchFamily="18" charset="0"/>
              </a:rPr>
              <a:t>They don’t have the right skills</a:t>
            </a:r>
          </a:p>
          <a:p>
            <a:pPr marL="971550" lvl="1" indent="-514350">
              <a:buFont typeface="+mj-lt"/>
              <a:buAutoNum type="alphaLcParenR"/>
            </a:pPr>
            <a:r>
              <a:rPr lang="en-GB" sz="3000" dirty="0">
                <a:ea typeface="Times New Roman" panose="02020603050405020304" pitchFamily="18" charset="0"/>
                <a:cs typeface="Times New Roman" panose="02020603050405020304" pitchFamily="18" charset="0"/>
              </a:rPr>
              <a:t>They are not allowed to work</a:t>
            </a:r>
          </a:p>
          <a:p>
            <a:pPr marL="514350" indent="-514350">
              <a:spcAft>
                <a:spcPts val="0"/>
              </a:spcAft>
              <a:buAutoNum type="arabicPeriod" startAt="2"/>
            </a:pPr>
            <a:endParaRPr lang="en-GB" sz="3000" dirty="0">
              <a:ea typeface="Times New Roman" panose="02020603050405020304" pitchFamily="18" charset="0"/>
              <a:cs typeface="Times New Roman" panose="02020603050405020304" pitchFamily="18" charset="0"/>
            </a:endParaRPr>
          </a:p>
          <a:p>
            <a:pPr marL="514350" indent="-514350">
              <a:spcAft>
                <a:spcPts val="0"/>
              </a:spcAft>
              <a:buAutoNum type="arabicPeriod" startAt="2"/>
            </a:pPr>
            <a:endParaRPr lang="en-GB" sz="3000" dirty="0">
              <a:ea typeface="Times New Roman" panose="02020603050405020304" pitchFamily="18" charset="0"/>
              <a:cs typeface="Times New Roman" panose="02020603050405020304" pitchFamily="18" charset="0"/>
            </a:endParaRPr>
          </a:p>
          <a:p>
            <a:pPr>
              <a:spcAft>
                <a:spcPts val="0"/>
              </a:spcAft>
            </a:pPr>
            <a:endParaRPr lang="en-GB" sz="3000" dirty="0">
              <a:ea typeface="Times New Roman" panose="02020603050405020304" pitchFamily="18" charset="0"/>
              <a:cs typeface="Times New Roman" panose="02020603050405020304" pitchFamily="18" charset="0"/>
            </a:endParaRPr>
          </a:p>
          <a:p>
            <a:pPr>
              <a:spcAft>
                <a:spcPts val="0"/>
              </a:spcAft>
            </a:pPr>
            <a:endParaRPr lang="en-GB" dirty="0">
              <a:latin typeface="Georgia" panose="02040502050405020303" pitchFamily="18" charset="0"/>
              <a:ea typeface="Times New Roman" panose="02020603050405020304" pitchFamily="18" charset="0"/>
              <a:cs typeface="Arial" panose="020B0604020202020204" pitchFamily="34" charset="0"/>
            </a:endParaRPr>
          </a:p>
          <a:p>
            <a:pPr>
              <a:spcAft>
                <a:spcPts val="0"/>
              </a:spcAft>
            </a:pPr>
            <a:endParaRPr lang="en-GB" dirty="0">
              <a:latin typeface="Georgia" panose="02040502050405020303" pitchFamily="18" charset="0"/>
              <a:ea typeface="Times New Roman" panose="02020603050405020304" pitchFamily="18" charset="0"/>
              <a:cs typeface="Arial" panose="020B0604020202020204" pitchFamily="34" charset="0"/>
            </a:endParaRPr>
          </a:p>
          <a:p>
            <a:pPr>
              <a:spcAft>
                <a:spcPts val="0"/>
              </a:spcAft>
            </a:pPr>
            <a:endParaRPr lang="en-GB" sz="2000" dirty="0">
              <a:latin typeface="Georgia" panose="02040502050405020303" pitchFamily="18" charset="0"/>
              <a:ea typeface="Times New Roman" panose="02020603050405020304" pitchFamily="18" charset="0"/>
              <a:cs typeface="Arial" panose="020B0604020202020204" pitchFamily="34" charset="0"/>
            </a:endParaRPr>
          </a:p>
          <a:p>
            <a:pPr>
              <a:spcAft>
                <a:spcPts val="0"/>
              </a:spcAft>
            </a:pPr>
            <a:endParaRPr lang="en-GB" sz="2000" dirty="0">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GB" sz="2000" dirty="0">
                <a:latin typeface="Georgia" panose="02040502050405020303" pitchFamily="18" charset="0"/>
                <a:ea typeface="Times New Roman" panose="02020603050405020304" pitchFamily="18" charset="0"/>
                <a:cs typeface="Arial" panose="020B0604020202020204" pitchFamily="34" charset="0"/>
              </a:rPr>
              <a:t>  </a:t>
            </a:r>
            <a:endParaRPr lang="en-GB" sz="2000" dirty="0">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9228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46975" y="360655"/>
            <a:ext cx="10380371" cy="5955476"/>
          </a:xfrm>
          <a:prstGeom prst="rect">
            <a:avLst/>
          </a:prstGeom>
        </p:spPr>
        <p:txBody>
          <a:bodyPr wrap="square">
            <a:spAutoFit/>
          </a:bodyPr>
          <a:lstStyle/>
          <a:p>
            <a:pPr algn="ctr">
              <a:lnSpc>
                <a:spcPct val="150000"/>
              </a:lnSpc>
              <a:spcAft>
                <a:spcPts val="0"/>
              </a:spcAft>
            </a:pPr>
            <a:r>
              <a:rPr lang="en-GB" sz="3000" b="1" dirty="0">
                <a:solidFill>
                  <a:srgbClr val="AAD03D"/>
                </a:solidFill>
                <a:latin typeface="Georgia" panose="02040502050405020303" pitchFamily="18" charset="0"/>
                <a:ea typeface="Times New Roman" panose="02020603050405020304" pitchFamily="18" charset="0"/>
                <a:cs typeface="Arial" panose="020B0604020202020204" pitchFamily="34" charset="0"/>
              </a:rPr>
              <a:t>Quiz: questions 5-6</a:t>
            </a:r>
          </a:p>
          <a:p>
            <a:pPr marL="514350" indent="-514350">
              <a:spcAft>
                <a:spcPts val="0"/>
              </a:spcAft>
              <a:buFont typeface="+mj-lt"/>
              <a:buAutoNum type="arabicPeriod" startAt="5"/>
            </a:pPr>
            <a:r>
              <a:rPr lang="en-GB" sz="2400" dirty="0">
                <a:ea typeface="Times New Roman" panose="02020603050405020304" pitchFamily="18" charset="0"/>
                <a:cs typeface="Times New Roman" panose="02020603050405020304" pitchFamily="18" charset="0"/>
              </a:rPr>
              <a:t>When did the first refugees come to Britain</a:t>
            </a:r>
          </a:p>
          <a:p>
            <a:pPr marL="971550" lvl="1" indent="-514350">
              <a:buFont typeface="+mj-lt"/>
              <a:buAutoNum type="alphaLcParenR"/>
            </a:pPr>
            <a:r>
              <a:rPr lang="en-GB" sz="2400" dirty="0">
                <a:ea typeface="Times New Roman" panose="02020603050405020304" pitchFamily="18" charset="0"/>
                <a:cs typeface="Times New Roman" panose="02020603050405020304" pitchFamily="18" charset="0"/>
              </a:rPr>
              <a:t>January 1945</a:t>
            </a:r>
          </a:p>
          <a:p>
            <a:pPr marL="971550" lvl="1" indent="-514350">
              <a:buFont typeface="+mj-lt"/>
              <a:buAutoNum type="alphaLcParenR"/>
            </a:pPr>
            <a:r>
              <a:rPr lang="en-GB" sz="2400" dirty="0">
                <a:ea typeface="Times New Roman" panose="02020603050405020304" pitchFamily="18" charset="0"/>
                <a:cs typeface="Times New Roman" panose="02020603050405020304" pitchFamily="18" charset="0"/>
              </a:rPr>
              <a:t>In 1685 when Huguenots fled to Britain to escape the persecution of Louis XIV</a:t>
            </a:r>
          </a:p>
          <a:p>
            <a:pPr marL="971550" lvl="1" indent="-514350">
              <a:buFont typeface="+mj-lt"/>
              <a:buAutoNum type="alphaLcParenR"/>
            </a:pPr>
            <a:r>
              <a:rPr lang="en-GB" sz="2400" dirty="0">
                <a:ea typeface="Times New Roman" panose="02020603050405020304" pitchFamily="18" charset="0"/>
                <a:cs typeface="Times New Roman" panose="02020603050405020304" pitchFamily="18" charset="0"/>
              </a:rPr>
              <a:t>208AD</a:t>
            </a:r>
          </a:p>
          <a:p>
            <a:pPr marL="971550" lvl="1" indent="-514350">
              <a:buFont typeface="+mj-lt"/>
              <a:buAutoNum type="alphaLcParenR"/>
            </a:pPr>
            <a:r>
              <a:rPr lang="en-GB" sz="2400" dirty="0">
                <a:ea typeface="Times New Roman" panose="02020603050405020304" pitchFamily="18" charset="0"/>
                <a:cs typeface="Times New Roman" panose="02020603050405020304" pitchFamily="18" charset="0"/>
              </a:rPr>
              <a:t>In 1938 following ‘Kristallnacht’ in Germany</a:t>
            </a:r>
            <a:br>
              <a:rPr lang="en-GB" sz="2400" dirty="0">
                <a:ea typeface="Times New Roman" panose="02020603050405020304" pitchFamily="18" charset="0"/>
                <a:cs typeface="Times New Roman" panose="02020603050405020304" pitchFamily="18" charset="0"/>
              </a:rPr>
            </a:br>
            <a:endParaRPr lang="en-GB" sz="2400" dirty="0">
              <a:ea typeface="Times New Roman" panose="02020603050405020304" pitchFamily="18" charset="0"/>
              <a:cs typeface="Times New Roman" panose="02020603050405020304" pitchFamily="18" charset="0"/>
            </a:endParaRPr>
          </a:p>
          <a:p>
            <a:pPr marL="514350" indent="-514350">
              <a:buFont typeface="+mj-lt"/>
              <a:buAutoNum type="arabicPeriod" startAt="5"/>
            </a:pPr>
            <a:r>
              <a:rPr lang="en-GB" sz="2400" dirty="0">
                <a:ea typeface="Times New Roman" panose="02020603050405020304" pitchFamily="18" charset="0"/>
                <a:cs typeface="Times New Roman" panose="02020603050405020304" pitchFamily="18" charset="0"/>
              </a:rPr>
              <a:t>Pop star Rita Ora and former Chelsea footballer Mario </a:t>
            </a:r>
            <a:r>
              <a:rPr lang="en-GB" sz="2400" dirty="0" err="1">
                <a:ea typeface="Times New Roman" panose="02020603050405020304" pitchFamily="18" charset="0"/>
                <a:cs typeface="Times New Roman" panose="02020603050405020304" pitchFamily="18" charset="0"/>
              </a:rPr>
              <a:t>Stanic</a:t>
            </a:r>
            <a:r>
              <a:rPr lang="en-GB" sz="2400" dirty="0">
                <a:ea typeface="Times New Roman" panose="02020603050405020304" pitchFamily="18" charset="0"/>
                <a:cs typeface="Times New Roman" panose="02020603050405020304" pitchFamily="18" charset="0"/>
              </a:rPr>
              <a:t> both experienced the same conflict. What was it?</a:t>
            </a:r>
          </a:p>
          <a:p>
            <a:pPr marL="971550" lvl="1" indent="-514350">
              <a:buFont typeface="+mj-lt"/>
              <a:buAutoNum type="alphaLcParenR"/>
            </a:pPr>
            <a:r>
              <a:rPr lang="en-GB" sz="2400" dirty="0">
                <a:ea typeface="Times New Roman" panose="02020603050405020304" pitchFamily="18" charset="0"/>
                <a:cs typeface="Times New Roman" panose="02020603050405020304" pitchFamily="18" charset="0"/>
              </a:rPr>
              <a:t>Yugoslav War</a:t>
            </a:r>
          </a:p>
          <a:p>
            <a:pPr marL="971550" lvl="1" indent="-514350">
              <a:buFont typeface="+mj-lt"/>
              <a:buAutoNum type="alphaLcParenR"/>
            </a:pPr>
            <a:r>
              <a:rPr lang="en-GB" sz="2400" dirty="0">
                <a:ea typeface="Times New Roman" panose="02020603050405020304" pitchFamily="18" charset="0"/>
                <a:cs typeface="Times New Roman" panose="02020603050405020304" pitchFamily="18" charset="0"/>
              </a:rPr>
              <a:t>The French Revolution</a:t>
            </a:r>
          </a:p>
          <a:p>
            <a:pPr marL="971550" lvl="1" indent="-514350">
              <a:buFont typeface="+mj-lt"/>
              <a:buAutoNum type="alphaLcParenR"/>
            </a:pPr>
            <a:r>
              <a:rPr lang="en-GB" sz="2400" dirty="0">
                <a:ea typeface="Times New Roman" panose="02020603050405020304" pitchFamily="18" charset="0"/>
                <a:cs typeface="Times New Roman" panose="02020603050405020304" pitchFamily="18" charset="0"/>
              </a:rPr>
              <a:t>Rwanda’s Civil War</a:t>
            </a:r>
          </a:p>
          <a:p>
            <a:pPr marL="971550" lvl="1" indent="-514350">
              <a:buFont typeface="+mj-lt"/>
              <a:buAutoNum type="alphaLcParenR"/>
            </a:pPr>
            <a:r>
              <a:rPr lang="en-GB" sz="2400" dirty="0">
                <a:ea typeface="Times New Roman" panose="02020603050405020304" pitchFamily="18" charset="0"/>
                <a:cs typeface="Times New Roman" panose="02020603050405020304" pitchFamily="18" charset="0"/>
              </a:rPr>
              <a:t>Syrian Civil War</a:t>
            </a:r>
          </a:p>
          <a:p>
            <a:pPr marL="971550" lvl="1" indent="-514350">
              <a:buFont typeface="+mj-lt"/>
              <a:buAutoNum type="alphaLcParenR"/>
            </a:pPr>
            <a:r>
              <a:rPr lang="en-GB" sz="2400" dirty="0">
                <a:ea typeface="Times New Roman" panose="02020603050405020304" pitchFamily="18" charset="0"/>
                <a:cs typeface="Times New Roman" panose="02020603050405020304" pitchFamily="18" charset="0"/>
              </a:rPr>
              <a:t>Soviet Revolution</a:t>
            </a:r>
            <a:endParaRPr lang="en-GB" sz="1600" dirty="0">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7017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46975" y="360655"/>
            <a:ext cx="10380371" cy="5955476"/>
          </a:xfrm>
          <a:prstGeom prst="rect">
            <a:avLst/>
          </a:prstGeom>
        </p:spPr>
        <p:txBody>
          <a:bodyPr wrap="square">
            <a:spAutoFit/>
          </a:bodyPr>
          <a:lstStyle/>
          <a:p>
            <a:pPr algn="ctr">
              <a:lnSpc>
                <a:spcPct val="150000"/>
              </a:lnSpc>
              <a:spcAft>
                <a:spcPts val="0"/>
              </a:spcAft>
            </a:pPr>
            <a:r>
              <a:rPr lang="en-GB" sz="3000" b="1" dirty="0">
                <a:solidFill>
                  <a:srgbClr val="AAD03D"/>
                </a:solidFill>
                <a:latin typeface="Georgia" panose="02040502050405020303" pitchFamily="18" charset="0"/>
                <a:ea typeface="Times New Roman" panose="02020603050405020304" pitchFamily="18" charset="0"/>
                <a:cs typeface="Arial" panose="020B0604020202020204" pitchFamily="34" charset="0"/>
              </a:rPr>
              <a:t>Quiz: questions 7-8</a:t>
            </a:r>
          </a:p>
          <a:p>
            <a:pPr marL="514350" indent="-514350">
              <a:spcAft>
                <a:spcPts val="0"/>
              </a:spcAft>
              <a:buFont typeface="+mj-lt"/>
              <a:buAutoNum type="arabicPeriod" startAt="7"/>
            </a:pPr>
            <a:r>
              <a:rPr lang="en-GB" sz="2800" dirty="0"/>
              <a:t>During WW1, around 4,500 refugees came to Wales from:</a:t>
            </a:r>
          </a:p>
          <a:p>
            <a:pPr marL="971550" lvl="1" indent="-514350">
              <a:buFont typeface="+mj-lt"/>
              <a:buAutoNum type="alphaLcParenR"/>
            </a:pPr>
            <a:r>
              <a:rPr lang="en-GB" sz="2800" dirty="0"/>
              <a:t>Germany</a:t>
            </a:r>
          </a:p>
          <a:p>
            <a:pPr marL="971550" lvl="1" indent="-514350">
              <a:buFont typeface="+mj-lt"/>
              <a:buAutoNum type="alphaLcParenR"/>
            </a:pPr>
            <a:r>
              <a:rPr lang="en-GB" sz="2800" dirty="0"/>
              <a:t>Belgium</a:t>
            </a:r>
          </a:p>
          <a:p>
            <a:pPr marL="971550" lvl="1" indent="-514350">
              <a:buFont typeface="+mj-lt"/>
              <a:buAutoNum type="alphaLcParenR"/>
            </a:pPr>
            <a:r>
              <a:rPr lang="en-GB" sz="2800" dirty="0"/>
              <a:t>France</a:t>
            </a:r>
          </a:p>
          <a:p>
            <a:pPr marL="971550" lvl="1" indent="-514350">
              <a:buFont typeface="+mj-lt"/>
              <a:buAutoNum type="alphaLcParenR"/>
            </a:pPr>
            <a:r>
              <a:rPr lang="en-GB" sz="2800" dirty="0"/>
              <a:t>Russia</a:t>
            </a:r>
            <a:br>
              <a:rPr lang="en-GB" sz="2800" dirty="0"/>
            </a:br>
            <a:endParaRPr lang="en-GB" sz="2800" dirty="0"/>
          </a:p>
          <a:p>
            <a:pPr marL="514350" indent="-514350">
              <a:buFont typeface="+mj-lt"/>
              <a:buAutoNum type="arabicPeriod" startAt="7"/>
            </a:pPr>
            <a:r>
              <a:rPr lang="en-GB" sz="2800" dirty="0"/>
              <a:t>The right of everyone to seek and enjoy asylum from persecution in other countries entered into international law in:</a:t>
            </a:r>
          </a:p>
          <a:p>
            <a:pPr marL="971550" lvl="1" indent="-514350">
              <a:buFont typeface="+mj-lt"/>
              <a:buAutoNum type="alphaLcParenR"/>
            </a:pPr>
            <a:r>
              <a:rPr lang="en-GB" sz="2800" dirty="0"/>
              <a:t>1918</a:t>
            </a:r>
          </a:p>
          <a:p>
            <a:pPr marL="971550" lvl="1" indent="-514350">
              <a:buFont typeface="+mj-lt"/>
              <a:buAutoNum type="alphaLcParenR"/>
            </a:pPr>
            <a:r>
              <a:rPr lang="en-GB" sz="2800" dirty="0"/>
              <a:t>1948</a:t>
            </a:r>
          </a:p>
          <a:p>
            <a:pPr marL="971550" lvl="1" indent="-514350">
              <a:buFont typeface="+mj-lt"/>
              <a:buAutoNum type="alphaLcParenR"/>
            </a:pPr>
            <a:r>
              <a:rPr lang="en-GB" sz="2800" dirty="0"/>
              <a:t>1970</a:t>
            </a:r>
          </a:p>
          <a:p>
            <a:pPr marL="971550" lvl="1" indent="-514350">
              <a:buFont typeface="+mj-lt"/>
              <a:buAutoNum type="alphaLcParenR"/>
            </a:pPr>
            <a:r>
              <a:rPr lang="en-GB" sz="2800" dirty="0"/>
              <a:t>2012</a:t>
            </a:r>
          </a:p>
        </p:txBody>
      </p:sp>
    </p:spTree>
    <p:extLst>
      <p:ext uri="{BB962C8B-B14F-4D97-AF65-F5344CB8AC3E}">
        <p14:creationId xmlns:p14="http://schemas.microsoft.com/office/powerpoint/2010/main" val="3748570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upload.wikimedia.org/wikipedia/commons/thumb/b/bd/Top_countries_of_origin_and_asylum_of_refugees.svg/1024px-Top_countries_of_origin_and_asylum_of_refugees.svg.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558" y="1183106"/>
            <a:ext cx="8149389" cy="541170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497179" y="285631"/>
            <a:ext cx="7299158" cy="646331"/>
          </a:xfrm>
          <a:prstGeom prst="rect">
            <a:avLst/>
          </a:prstGeom>
          <a:noFill/>
        </p:spPr>
        <p:txBody>
          <a:bodyPr wrap="square" rtlCol="0">
            <a:spAutoFit/>
          </a:bodyPr>
          <a:lstStyle/>
          <a:p>
            <a:r>
              <a:rPr lang="en-GB" sz="3600" b="1" dirty="0">
                <a:solidFill>
                  <a:srgbClr val="AAD03D"/>
                </a:solidFill>
                <a:latin typeface="Georgia" panose="02040502050405020303" pitchFamily="18" charset="0"/>
                <a:ea typeface="Times New Roman" panose="02020603050405020304" pitchFamily="18" charset="0"/>
                <a:cs typeface="Arial" panose="020B0604020202020204" pitchFamily="34" charset="0"/>
              </a:rPr>
              <a:t>Answers</a:t>
            </a:r>
            <a:endParaRPr lang="en-GB" dirty="0"/>
          </a:p>
        </p:txBody>
      </p:sp>
      <p:sp>
        <p:nvSpPr>
          <p:cNvPr id="5" name="TextBox 4"/>
          <p:cNvSpPr txBox="1"/>
          <p:nvPr/>
        </p:nvSpPr>
        <p:spPr>
          <a:xfrm>
            <a:off x="8887326" y="4563485"/>
            <a:ext cx="1796716" cy="2031325"/>
          </a:xfrm>
          <a:prstGeom prst="rect">
            <a:avLst/>
          </a:prstGeom>
          <a:noFill/>
        </p:spPr>
        <p:txBody>
          <a:bodyPr wrap="square" rtlCol="0">
            <a:spAutoFit/>
          </a:bodyPr>
          <a:lstStyle/>
          <a:p>
            <a:r>
              <a:rPr lang="en-GB" b="1" dirty="0"/>
              <a:t>Map</a:t>
            </a:r>
          </a:p>
          <a:p>
            <a:r>
              <a:rPr lang="en-GB" dirty="0"/>
              <a:t>Top 10 countries of origin of refugees (red) and asylum applications (green)</a:t>
            </a:r>
          </a:p>
        </p:txBody>
      </p:sp>
      <p:sp>
        <p:nvSpPr>
          <p:cNvPr id="4" name="TextBox 3"/>
          <p:cNvSpPr txBox="1"/>
          <p:nvPr/>
        </p:nvSpPr>
        <p:spPr>
          <a:xfrm>
            <a:off x="8887327" y="1475874"/>
            <a:ext cx="2646948" cy="1938992"/>
          </a:xfrm>
          <a:prstGeom prst="rect">
            <a:avLst/>
          </a:prstGeom>
          <a:noFill/>
        </p:spPr>
        <p:txBody>
          <a:bodyPr wrap="square" rtlCol="0">
            <a:spAutoFit/>
          </a:bodyPr>
          <a:lstStyle/>
          <a:p>
            <a:r>
              <a:rPr lang="en-GB" sz="2400" dirty="0"/>
              <a:t>65.3 million people displaced from their homes due to conflict and violence</a:t>
            </a:r>
          </a:p>
        </p:txBody>
      </p:sp>
    </p:spTree>
    <p:extLst>
      <p:ext uri="{BB962C8B-B14F-4D97-AF65-F5344CB8AC3E}">
        <p14:creationId xmlns:p14="http://schemas.microsoft.com/office/powerpoint/2010/main" val="1504670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000" b="1" dirty="0">
                <a:solidFill>
                  <a:srgbClr val="AAD03D"/>
                </a:solidFill>
                <a:latin typeface="Georgia" panose="02040502050405020303" pitchFamily="18" charset="0"/>
              </a:rPr>
              <a:t>What is a refugee?</a:t>
            </a:r>
            <a:br>
              <a:rPr lang="en-GB" sz="3000" b="1" u="sng" dirty="0">
                <a:solidFill>
                  <a:srgbClr val="AAD03D"/>
                </a:solidFill>
                <a:latin typeface="Georgia" panose="02040502050405020303" pitchFamily="18" charset="0"/>
              </a:rPr>
            </a:br>
            <a:endParaRPr lang="en-GB" sz="3000" b="1" u="sng" dirty="0">
              <a:solidFill>
                <a:srgbClr val="AAD03D"/>
              </a:solidFill>
              <a:latin typeface="Georgia" panose="02040502050405020303" pitchFamily="18" charset="0"/>
            </a:endParaRPr>
          </a:p>
        </p:txBody>
      </p:sp>
      <p:sp>
        <p:nvSpPr>
          <p:cNvPr id="4" name="Rectangle 3"/>
          <p:cNvSpPr/>
          <p:nvPr/>
        </p:nvSpPr>
        <p:spPr>
          <a:xfrm>
            <a:off x="838200" y="1268537"/>
            <a:ext cx="5642811" cy="4027385"/>
          </a:xfrm>
          <a:prstGeom prst="rect">
            <a:avLst/>
          </a:prstGeom>
        </p:spPr>
        <p:txBody>
          <a:bodyPr wrap="square">
            <a:spAutoFit/>
          </a:bodyPr>
          <a:lstStyle/>
          <a:p>
            <a:pPr>
              <a:lnSpc>
                <a:spcPct val="115000"/>
              </a:lnSpc>
              <a:spcAft>
                <a:spcPts val="0"/>
              </a:spcAft>
            </a:pPr>
            <a:r>
              <a:rPr lang="en-GB" sz="2800" b="1" dirty="0">
                <a:solidFill>
                  <a:srgbClr val="000000"/>
                </a:solidFill>
                <a:ea typeface="Times New Roman" panose="02020603050405020304" pitchFamily="18" charset="0"/>
                <a:cs typeface="Times New Roman" panose="02020603050405020304" pitchFamily="18" charset="0"/>
              </a:rPr>
              <a:t>2. The United Nations Refugee Convention, 1951</a:t>
            </a:r>
            <a:r>
              <a:rPr lang="en-GB" sz="2800" dirty="0">
                <a:solidFill>
                  <a:srgbClr val="000000"/>
                </a:solidFill>
                <a:ea typeface="Times New Roman" panose="02020603050405020304" pitchFamily="18" charset="0"/>
                <a:cs typeface="Times New Roman" panose="02020603050405020304" pitchFamily="18" charset="0"/>
              </a:rPr>
              <a:t>, defines a refugee as: </a:t>
            </a:r>
            <a:r>
              <a:rPr lang="en-GB" sz="2800" i="1" dirty="0">
                <a:solidFill>
                  <a:srgbClr val="000000"/>
                </a:solidFill>
                <a:ea typeface="Times New Roman" panose="02020603050405020304" pitchFamily="18" charset="0"/>
                <a:cs typeface="Times New Roman" panose="02020603050405020304" pitchFamily="18" charset="0"/>
              </a:rPr>
              <a:t>"A person who owing to a well-founded fear of being persecuted for reasons of race, religion, nationality, membership of a particular social group or political opinion, is outside the country of his nationality…”</a:t>
            </a:r>
            <a:endParaRPr lang="en-GB" sz="2800" dirty="0">
              <a:solidFill>
                <a:srgbClr val="000000"/>
              </a:solidFill>
              <a:ea typeface="Times New Roman" panose="02020603050405020304" pitchFamily="18" charset="0"/>
              <a:cs typeface="Times New Roman" panose="02020603050405020304" pitchFamily="18" charset="0"/>
            </a:endParaRPr>
          </a:p>
        </p:txBody>
      </p:sp>
      <p:sp>
        <p:nvSpPr>
          <p:cNvPr id="6" name="TextBox 5"/>
          <p:cNvSpPr txBox="1"/>
          <p:nvPr/>
        </p:nvSpPr>
        <p:spPr>
          <a:xfrm>
            <a:off x="8037095" y="1268537"/>
            <a:ext cx="3316705" cy="4093428"/>
          </a:xfrm>
          <a:prstGeom prst="rect">
            <a:avLst/>
          </a:prstGeom>
          <a:noFill/>
        </p:spPr>
        <p:txBody>
          <a:bodyPr wrap="square" rtlCol="0">
            <a:spAutoFit/>
          </a:bodyPr>
          <a:lstStyle/>
          <a:p>
            <a:r>
              <a:rPr lang="en-GB" sz="3600" b="1" dirty="0"/>
              <a:t>Task</a:t>
            </a:r>
            <a:endParaRPr lang="en-GB" b="1" dirty="0"/>
          </a:p>
          <a:p>
            <a:r>
              <a:rPr lang="en-GB" sz="3200" dirty="0"/>
              <a:t>Using this definition, categorise the people described on the cards as refugees and not refugees.</a:t>
            </a:r>
          </a:p>
        </p:txBody>
      </p:sp>
    </p:spTree>
    <p:extLst>
      <p:ext uri="{BB962C8B-B14F-4D97-AF65-F5344CB8AC3E}">
        <p14:creationId xmlns:p14="http://schemas.microsoft.com/office/powerpoint/2010/main" val="4268987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000" b="1" dirty="0">
                <a:solidFill>
                  <a:srgbClr val="AAD03D"/>
                </a:solidFill>
                <a:latin typeface="Georgia" panose="02040502050405020303" pitchFamily="18" charset="0"/>
              </a:rPr>
              <a:t>Refugee stories</a:t>
            </a:r>
          </a:p>
        </p:txBody>
      </p:sp>
      <p:sp>
        <p:nvSpPr>
          <p:cNvPr id="3" name="Content Placeholder 2"/>
          <p:cNvSpPr>
            <a:spLocks noGrp="1"/>
          </p:cNvSpPr>
          <p:nvPr>
            <p:ph idx="1"/>
          </p:nvPr>
        </p:nvSpPr>
        <p:spPr>
          <a:xfrm>
            <a:off x="838200" y="1299411"/>
            <a:ext cx="10778544" cy="4877552"/>
          </a:xfrm>
        </p:spPr>
        <p:txBody>
          <a:bodyPr>
            <a:normAutofit/>
          </a:bodyPr>
          <a:lstStyle/>
          <a:p>
            <a:pPr lvl="0"/>
            <a:r>
              <a:rPr lang="en-GB" sz="3200" dirty="0"/>
              <a:t>How does the person feel about becoming a refugee?</a:t>
            </a:r>
          </a:p>
          <a:p>
            <a:pPr lvl="0"/>
            <a:r>
              <a:rPr lang="en-GB" sz="3200" dirty="0"/>
              <a:t>Why did they become a refugee?</a:t>
            </a:r>
          </a:p>
          <a:p>
            <a:pPr lvl="0"/>
            <a:r>
              <a:rPr lang="en-GB" sz="3200" dirty="0"/>
              <a:t>What things make life as a refugee hard? </a:t>
            </a:r>
          </a:p>
          <a:p>
            <a:pPr lvl="0"/>
            <a:r>
              <a:rPr lang="en-GB" sz="3200" dirty="0"/>
              <a:t>What could be done to improve the situation of refugees like this?</a:t>
            </a:r>
          </a:p>
          <a:p>
            <a:pPr lvl="0"/>
            <a:r>
              <a:rPr lang="en-GB" sz="3200" dirty="0"/>
              <a:t>Is there anything the refugee says that surprises you? What and why?</a:t>
            </a:r>
          </a:p>
          <a:p>
            <a:pPr lvl="0"/>
            <a:r>
              <a:rPr lang="en-GB" sz="3200" dirty="0"/>
              <a:t>Put yourself in the shoes of the person in the story – how do you think you would feel? Would you do anything differently? </a:t>
            </a:r>
          </a:p>
        </p:txBody>
      </p:sp>
    </p:spTree>
    <p:extLst>
      <p:ext uri="{BB962C8B-B14F-4D97-AF65-F5344CB8AC3E}">
        <p14:creationId xmlns:p14="http://schemas.microsoft.com/office/powerpoint/2010/main" val="4759516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F1C4C207D35B84DA55C4328C2B0E8EE" ma:contentTypeVersion="2" ma:contentTypeDescription="Create a new document." ma:contentTypeScope="" ma:versionID="8fdf164d3ec4a7a199e8e065107b3711">
  <xsd:schema xmlns:xsd="http://www.w3.org/2001/XMLSchema" xmlns:xs="http://www.w3.org/2001/XMLSchema" xmlns:p="http://schemas.microsoft.com/office/2006/metadata/properties" xmlns:ns2="8f72fa40-118e-49b6-8212-144bd30e45b8" targetNamespace="http://schemas.microsoft.com/office/2006/metadata/properties" ma:root="true" ma:fieldsID="f9cd7c15cac063176a9e9ee8c03f6fff" ns2:_="">
    <xsd:import namespace="8f72fa40-118e-49b6-8212-144bd30e45b8"/>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72fa40-118e-49b6-8212-144bd30e45b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0425B13-5CD5-4E9A-B253-25EE8D58FA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72fa40-118e-49b6-8212-144bd30e45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06C9EFA-4613-469C-88E9-AC5105B296D9}">
  <ds:schemaRefs>
    <ds:schemaRef ds:uri="http://schemas.microsoft.com/sharepoint/v3/contenttype/forms"/>
  </ds:schemaRefs>
</ds:datastoreItem>
</file>

<file path=customXml/itemProps3.xml><?xml version="1.0" encoding="utf-8"?>
<ds:datastoreItem xmlns:ds="http://schemas.openxmlformats.org/officeDocument/2006/customXml" ds:itemID="{AD8DBBF1-4F02-44BE-BC1A-A2682DD57457}">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8f72fa40-118e-49b6-8212-144bd30e45b8"/>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2289</TotalTime>
  <Words>1663</Words>
  <Application>Microsoft Office PowerPoint</Application>
  <PresentationFormat>Widescreen</PresentationFormat>
  <Paragraphs>221</Paragraphs>
  <Slides>15</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Georgia</vt:lpstr>
      <vt:lpstr>Symbol</vt:lpstr>
      <vt:lpstr>Times New Roman</vt:lpstr>
      <vt:lpstr>Office Theme</vt:lpstr>
      <vt:lpstr>PowerPoint Presentation</vt:lpstr>
      <vt:lpstr>What do you already know, think and feel?</vt:lpstr>
      <vt:lpstr>PowerPoint Presentation</vt:lpstr>
      <vt:lpstr>PowerPoint Presentation</vt:lpstr>
      <vt:lpstr>PowerPoint Presentation</vt:lpstr>
      <vt:lpstr>PowerPoint Presentation</vt:lpstr>
      <vt:lpstr>PowerPoint Presentation</vt:lpstr>
      <vt:lpstr>What is a refugee? </vt:lpstr>
      <vt:lpstr>Refugee stories</vt:lpstr>
      <vt:lpstr>Why, why, why chain</vt:lpstr>
      <vt:lpstr>Consequence wheel</vt:lpstr>
      <vt:lpstr>Problem tree / opportunity tree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Manon Defis</dc:creator>
  <cp:lastModifiedBy>Susie VentrisField</cp:lastModifiedBy>
  <cp:revision>38</cp:revision>
  <dcterms:created xsi:type="dcterms:W3CDTF">2014-11-14T15:08:37Z</dcterms:created>
  <dcterms:modified xsi:type="dcterms:W3CDTF">2017-06-19T13:15:56Z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0x0101003F1C4C207D35B84DA55C4328C2B0E8EE</vt:lpwstr>
  </property>
</Properties>
</file>